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8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9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0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1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3" r:id="rId5"/>
    <p:sldMasterId id="2147483741" r:id="rId6"/>
    <p:sldMasterId id="2147483727" r:id="rId7"/>
    <p:sldMasterId id="2147483758" r:id="rId8"/>
    <p:sldMasterId id="2147483775" r:id="rId9"/>
    <p:sldMasterId id="2147483792" r:id="rId10"/>
    <p:sldMasterId id="2147483818" r:id="rId11"/>
    <p:sldMasterId id="2147483851" r:id="rId12"/>
    <p:sldMasterId id="2147483882" r:id="rId13"/>
    <p:sldMasterId id="2147483907" r:id="rId14"/>
    <p:sldMasterId id="2147483919" r:id="rId15"/>
  </p:sldMasterIdLst>
  <p:notesMasterIdLst>
    <p:notesMasterId r:id="rId55"/>
  </p:notesMasterIdLst>
  <p:sldIdLst>
    <p:sldId id="256" r:id="rId16"/>
    <p:sldId id="387" r:id="rId17"/>
    <p:sldId id="388" r:id="rId18"/>
    <p:sldId id="838840840" r:id="rId19"/>
    <p:sldId id="838840841" r:id="rId20"/>
    <p:sldId id="710" r:id="rId21"/>
    <p:sldId id="838840844" r:id="rId22"/>
    <p:sldId id="594" r:id="rId23"/>
    <p:sldId id="595" r:id="rId24"/>
    <p:sldId id="611" r:id="rId25"/>
    <p:sldId id="600" r:id="rId26"/>
    <p:sldId id="601" r:id="rId27"/>
    <p:sldId id="599" r:id="rId28"/>
    <p:sldId id="618" r:id="rId29"/>
    <p:sldId id="612" r:id="rId30"/>
    <p:sldId id="267" r:id="rId31"/>
    <p:sldId id="257" r:id="rId32"/>
    <p:sldId id="2145707952" r:id="rId33"/>
    <p:sldId id="2145707953" r:id="rId34"/>
    <p:sldId id="260" r:id="rId35"/>
    <p:sldId id="261" r:id="rId36"/>
    <p:sldId id="262" r:id="rId37"/>
    <p:sldId id="263" r:id="rId38"/>
    <p:sldId id="2145707954" r:id="rId39"/>
    <p:sldId id="2145707955" r:id="rId40"/>
    <p:sldId id="2145707956" r:id="rId41"/>
    <p:sldId id="264" r:id="rId42"/>
    <p:sldId id="258" r:id="rId43"/>
    <p:sldId id="259" r:id="rId44"/>
    <p:sldId id="324" r:id="rId45"/>
    <p:sldId id="838840850" r:id="rId46"/>
    <p:sldId id="337" r:id="rId47"/>
    <p:sldId id="335" r:id="rId48"/>
    <p:sldId id="265" r:id="rId49"/>
    <p:sldId id="2145707950" r:id="rId50"/>
    <p:sldId id="2145707951" r:id="rId51"/>
    <p:sldId id="266" r:id="rId52"/>
    <p:sldId id="838840848" r:id="rId53"/>
    <p:sldId id="838840842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00080"/>
    <a:srgbClr val="008080"/>
    <a:srgbClr val="DA1D52"/>
    <a:srgbClr val="520D5D"/>
    <a:srgbClr val="58595B"/>
    <a:srgbClr val="DADBDC"/>
    <a:srgbClr val="DBD3E5"/>
    <a:srgbClr val="A991BC"/>
    <a:srgbClr val="8B6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99" autoAdjust="0"/>
    <p:restoredTop sz="86610" autoAdjust="0"/>
  </p:normalViewPr>
  <p:slideViewPr>
    <p:cSldViewPr snapToGrid="0">
      <p:cViewPr varScale="1">
        <p:scale>
          <a:sx n="55" d="100"/>
          <a:sy n="55" d="100"/>
        </p:scale>
        <p:origin x="51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6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tableStyles" Target="tableStyles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sv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svg"/><Relationship Id="rId1" Type="http://schemas.openxmlformats.org/officeDocument/2006/relationships/image" Target="../media/image98.png"/><Relationship Id="rId6" Type="http://schemas.openxmlformats.org/officeDocument/2006/relationships/image" Target="../media/image103.svg"/><Relationship Id="rId5" Type="http://schemas.openxmlformats.org/officeDocument/2006/relationships/image" Target="../media/image102.png"/><Relationship Id="rId4" Type="http://schemas.openxmlformats.org/officeDocument/2006/relationships/image" Target="../media/image10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sv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svg"/><Relationship Id="rId1" Type="http://schemas.openxmlformats.org/officeDocument/2006/relationships/image" Target="../media/image98.png"/><Relationship Id="rId6" Type="http://schemas.openxmlformats.org/officeDocument/2006/relationships/image" Target="../media/image103.svg"/><Relationship Id="rId5" Type="http://schemas.openxmlformats.org/officeDocument/2006/relationships/image" Target="../media/image102.png"/><Relationship Id="rId4" Type="http://schemas.openxmlformats.org/officeDocument/2006/relationships/image" Target="../media/image10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48370-BDFC-43E9-AFEE-3E6C116B298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7EF0AC-516F-4256-80AD-952BED52E2F3}">
      <dgm:prSet/>
      <dgm:spPr/>
      <dgm:t>
        <a:bodyPr/>
        <a:lstStyle/>
        <a:p>
          <a:r>
            <a:rPr lang="en-US" b="0" i="0" dirty="0"/>
            <a:t>Build an open and inclusive culture </a:t>
          </a:r>
          <a:endParaRPr lang="en-US" dirty="0"/>
        </a:p>
      </dgm:t>
    </dgm:pt>
    <dgm:pt modelId="{E5A05AA5-EA4E-4BF6-ACA0-3D4462A05C01}" type="parTrans" cxnId="{8E36CAA4-5BBA-4B2E-805E-3F2A8573173C}">
      <dgm:prSet/>
      <dgm:spPr/>
      <dgm:t>
        <a:bodyPr/>
        <a:lstStyle/>
        <a:p>
          <a:endParaRPr lang="en-US"/>
        </a:p>
      </dgm:t>
    </dgm:pt>
    <dgm:pt modelId="{42B9C394-1F1E-48F6-BAE4-03F5E0A9C728}" type="sibTrans" cxnId="{8E36CAA4-5BBA-4B2E-805E-3F2A8573173C}">
      <dgm:prSet/>
      <dgm:spPr/>
      <dgm:t>
        <a:bodyPr/>
        <a:lstStyle/>
        <a:p>
          <a:endParaRPr lang="en-US"/>
        </a:p>
      </dgm:t>
    </dgm:pt>
    <dgm:pt modelId="{0934DAA8-A864-40D4-9D1F-50A0A5B39AD6}">
      <dgm:prSet/>
      <dgm:spPr/>
      <dgm:t>
        <a:bodyPr/>
        <a:lstStyle/>
        <a:p>
          <a:r>
            <a:rPr lang="en-US" b="0" i="0"/>
            <a:t>Raise awareness and tackle stigma </a:t>
          </a:r>
          <a:endParaRPr lang="en-US"/>
        </a:p>
      </dgm:t>
    </dgm:pt>
    <dgm:pt modelId="{AB902C31-59FE-4D1A-B57B-2B1AC4A9E6EC}" type="parTrans" cxnId="{ED397A7A-0788-4E4A-A733-2CAC625819BE}">
      <dgm:prSet/>
      <dgm:spPr/>
      <dgm:t>
        <a:bodyPr/>
        <a:lstStyle/>
        <a:p>
          <a:endParaRPr lang="en-US"/>
        </a:p>
      </dgm:t>
    </dgm:pt>
    <dgm:pt modelId="{7D035928-B37C-4E45-A9FC-6B30BEC79A97}" type="sibTrans" cxnId="{ED397A7A-0788-4E4A-A733-2CAC625819BE}">
      <dgm:prSet/>
      <dgm:spPr/>
      <dgm:t>
        <a:bodyPr/>
        <a:lstStyle/>
        <a:p>
          <a:endParaRPr lang="en-US"/>
        </a:p>
      </dgm:t>
    </dgm:pt>
    <dgm:pt modelId="{0BFDD5D5-6EDD-4295-BDE3-A808E0F7F458}">
      <dgm:prSet/>
      <dgm:spPr/>
      <dgm:t>
        <a:bodyPr/>
        <a:lstStyle/>
        <a:p>
          <a:r>
            <a:rPr lang="en-US" b="0" i="0"/>
            <a:t>Offer helpful support and policies at work </a:t>
          </a:r>
          <a:endParaRPr lang="en-US"/>
        </a:p>
      </dgm:t>
    </dgm:pt>
    <dgm:pt modelId="{0F802642-98BF-4AC7-9D8D-AAA1921B87C1}" type="parTrans" cxnId="{A77FDC5E-6C50-4596-9F58-C274F0A71599}">
      <dgm:prSet/>
      <dgm:spPr/>
      <dgm:t>
        <a:bodyPr/>
        <a:lstStyle/>
        <a:p>
          <a:endParaRPr lang="en-US"/>
        </a:p>
      </dgm:t>
    </dgm:pt>
    <dgm:pt modelId="{12C8A0E7-3F56-4757-84D7-5342B8E899C5}" type="sibTrans" cxnId="{A77FDC5E-6C50-4596-9F58-C274F0A71599}">
      <dgm:prSet/>
      <dgm:spPr/>
      <dgm:t>
        <a:bodyPr/>
        <a:lstStyle/>
        <a:p>
          <a:endParaRPr lang="en-US"/>
        </a:p>
      </dgm:t>
    </dgm:pt>
    <dgm:pt modelId="{DCF71156-CCB1-4757-B82D-DEF46FA0B176}">
      <dgm:prSet/>
      <dgm:spPr/>
      <dgm:t>
        <a:bodyPr/>
        <a:lstStyle/>
        <a:p>
          <a:r>
            <a:rPr lang="en-US" b="0" i="0" dirty="0"/>
            <a:t>Provide training and support for people managers</a:t>
          </a:r>
          <a:endParaRPr lang="en-US" dirty="0"/>
        </a:p>
      </dgm:t>
    </dgm:pt>
    <dgm:pt modelId="{59FC2D32-EA64-4910-B39E-FAE45E328C41}" type="parTrans" cxnId="{3B3CA78E-740C-47F5-A28F-8B8B5F7E323A}">
      <dgm:prSet/>
      <dgm:spPr/>
      <dgm:t>
        <a:bodyPr/>
        <a:lstStyle/>
        <a:p>
          <a:endParaRPr lang="en-US"/>
        </a:p>
      </dgm:t>
    </dgm:pt>
    <dgm:pt modelId="{748BA21C-F514-4900-8208-EB65ADEC9123}" type="sibTrans" cxnId="{3B3CA78E-740C-47F5-A28F-8B8B5F7E323A}">
      <dgm:prSet/>
      <dgm:spPr/>
      <dgm:t>
        <a:bodyPr/>
        <a:lstStyle/>
        <a:p>
          <a:endParaRPr lang="en-US"/>
        </a:p>
      </dgm:t>
    </dgm:pt>
    <dgm:pt modelId="{F40209DD-A665-41DF-B31A-9DC859950242}" type="pres">
      <dgm:prSet presAssocID="{5C048370-BDFC-43E9-AFEE-3E6C116B298B}" presName="root" presStyleCnt="0">
        <dgm:presLayoutVars>
          <dgm:dir/>
          <dgm:resizeHandles val="exact"/>
        </dgm:presLayoutVars>
      </dgm:prSet>
      <dgm:spPr/>
    </dgm:pt>
    <dgm:pt modelId="{2068D39B-2CEB-4F23-B44E-C591E85DCC7E}" type="pres">
      <dgm:prSet presAssocID="{107EF0AC-516F-4256-80AD-952BED52E2F3}" presName="compNode" presStyleCnt="0"/>
      <dgm:spPr/>
    </dgm:pt>
    <dgm:pt modelId="{B27A6766-46FE-455B-9EA4-C49B63145977}" type="pres">
      <dgm:prSet presAssocID="{107EF0AC-516F-4256-80AD-952BED52E2F3}" presName="bgRect" presStyleLbl="bgShp" presStyleIdx="0" presStyleCnt="4" custScaleY="90909"/>
      <dgm:spPr/>
    </dgm:pt>
    <dgm:pt modelId="{3E0A1741-3015-4346-8881-D4AA9DBD6791}" type="pres">
      <dgm:prSet presAssocID="{107EF0AC-516F-4256-80AD-952BED52E2F3}" presName="iconRect" presStyleLbl="nod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7BAF3D8B-BF7F-4CAD-A1E0-5BAFC889B48A}" type="pres">
      <dgm:prSet presAssocID="{107EF0AC-516F-4256-80AD-952BED52E2F3}" presName="spaceRect" presStyleCnt="0"/>
      <dgm:spPr/>
    </dgm:pt>
    <dgm:pt modelId="{B524FA6C-A6FD-48C7-B494-97E28E8020C7}" type="pres">
      <dgm:prSet presAssocID="{107EF0AC-516F-4256-80AD-952BED52E2F3}" presName="parTx" presStyleLbl="revTx" presStyleIdx="0" presStyleCnt="4">
        <dgm:presLayoutVars>
          <dgm:chMax val="0"/>
          <dgm:chPref val="0"/>
        </dgm:presLayoutVars>
      </dgm:prSet>
      <dgm:spPr/>
    </dgm:pt>
    <dgm:pt modelId="{D99F5F9B-4D5A-4EBD-AF89-4D77C6D8DE15}" type="pres">
      <dgm:prSet presAssocID="{42B9C394-1F1E-48F6-BAE4-03F5E0A9C728}" presName="sibTrans" presStyleCnt="0"/>
      <dgm:spPr/>
    </dgm:pt>
    <dgm:pt modelId="{3A5AC327-523E-4F85-9B39-C45EF15CE10B}" type="pres">
      <dgm:prSet presAssocID="{0934DAA8-A864-40D4-9D1F-50A0A5B39AD6}" presName="compNode" presStyleCnt="0"/>
      <dgm:spPr/>
    </dgm:pt>
    <dgm:pt modelId="{96F57362-89FC-4063-9B16-BB1CD1E014BA}" type="pres">
      <dgm:prSet presAssocID="{0934DAA8-A864-40D4-9D1F-50A0A5B39AD6}" presName="bgRect" presStyleLbl="bgShp" presStyleIdx="1" presStyleCnt="4"/>
      <dgm:spPr/>
    </dgm:pt>
    <dgm:pt modelId="{D962F4FE-5630-4EFA-860C-4517675A2399}" type="pres">
      <dgm:prSet presAssocID="{0934DAA8-A864-40D4-9D1F-50A0A5B39AD6}" presName="iconRect" presStyleLbl="node1" presStyleIdx="1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3BC5FAA4-D36D-4AF2-9DC5-1BE406034603}" type="pres">
      <dgm:prSet presAssocID="{0934DAA8-A864-40D4-9D1F-50A0A5B39AD6}" presName="spaceRect" presStyleCnt="0"/>
      <dgm:spPr/>
    </dgm:pt>
    <dgm:pt modelId="{90C33214-60C4-446C-8B55-D59D071825BE}" type="pres">
      <dgm:prSet presAssocID="{0934DAA8-A864-40D4-9D1F-50A0A5B39AD6}" presName="parTx" presStyleLbl="revTx" presStyleIdx="1" presStyleCnt="4">
        <dgm:presLayoutVars>
          <dgm:chMax val="0"/>
          <dgm:chPref val="0"/>
        </dgm:presLayoutVars>
      </dgm:prSet>
      <dgm:spPr/>
    </dgm:pt>
    <dgm:pt modelId="{5D523581-4DC4-41A9-BB59-3F5AFCC8E174}" type="pres">
      <dgm:prSet presAssocID="{7D035928-B37C-4E45-A9FC-6B30BEC79A97}" presName="sibTrans" presStyleCnt="0"/>
      <dgm:spPr/>
    </dgm:pt>
    <dgm:pt modelId="{E86935E2-307C-45F2-877C-D54D5FD901BB}" type="pres">
      <dgm:prSet presAssocID="{0BFDD5D5-6EDD-4295-BDE3-A808E0F7F458}" presName="compNode" presStyleCnt="0"/>
      <dgm:spPr/>
    </dgm:pt>
    <dgm:pt modelId="{BCD05CE2-F1AE-4D71-9157-791D1024A89C}" type="pres">
      <dgm:prSet presAssocID="{0BFDD5D5-6EDD-4295-BDE3-A808E0F7F458}" presName="bgRect" presStyleLbl="bgShp" presStyleIdx="2" presStyleCnt="4"/>
      <dgm:spPr/>
    </dgm:pt>
    <dgm:pt modelId="{CEC0A9A6-6FB0-4B20-9DEB-315750CD3128}" type="pres">
      <dgm:prSet presAssocID="{0BFDD5D5-6EDD-4295-BDE3-A808E0F7F458}" presName="iconRect" presStyleLbl="node1" presStyleIdx="2" presStyleCnt="4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2BCADCC-2D8E-4AFE-A478-9775FFF64B2D}" type="pres">
      <dgm:prSet presAssocID="{0BFDD5D5-6EDD-4295-BDE3-A808E0F7F458}" presName="spaceRect" presStyleCnt="0"/>
      <dgm:spPr/>
    </dgm:pt>
    <dgm:pt modelId="{C3C1AE62-8466-45CC-9BAD-F8B11DA1D88E}" type="pres">
      <dgm:prSet presAssocID="{0BFDD5D5-6EDD-4295-BDE3-A808E0F7F458}" presName="parTx" presStyleLbl="revTx" presStyleIdx="2" presStyleCnt="4">
        <dgm:presLayoutVars>
          <dgm:chMax val="0"/>
          <dgm:chPref val="0"/>
        </dgm:presLayoutVars>
      </dgm:prSet>
      <dgm:spPr/>
    </dgm:pt>
    <dgm:pt modelId="{5630880F-0963-4A15-A2A6-23CE17561773}" type="pres">
      <dgm:prSet presAssocID="{12C8A0E7-3F56-4757-84D7-5342B8E899C5}" presName="sibTrans" presStyleCnt="0"/>
      <dgm:spPr/>
    </dgm:pt>
    <dgm:pt modelId="{85A727D3-3D91-413E-9381-89D87A5F6557}" type="pres">
      <dgm:prSet presAssocID="{DCF71156-CCB1-4757-B82D-DEF46FA0B176}" presName="compNode" presStyleCnt="0"/>
      <dgm:spPr/>
    </dgm:pt>
    <dgm:pt modelId="{64D97CB3-2FEA-4611-91D7-37DF99CAD40F}" type="pres">
      <dgm:prSet presAssocID="{DCF71156-CCB1-4757-B82D-DEF46FA0B176}" presName="bgRect" presStyleLbl="bgShp" presStyleIdx="3" presStyleCnt="4"/>
      <dgm:spPr/>
    </dgm:pt>
    <dgm:pt modelId="{299FBF21-9734-42B5-ABB9-9827BB4A5EAB}" type="pres">
      <dgm:prSet presAssocID="{DCF71156-CCB1-4757-B82D-DEF46FA0B176}" presName="iconRect" presStyleLbl="node1" presStyleIdx="3" presStyleCnt="4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AAB245A6-C24E-436A-BE95-2723E492636B}" type="pres">
      <dgm:prSet presAssocID="{DCF71156-CCB1-4757-B82D-DEF46FA0B176}" presName="spaceRect" presStyleCnt="0"/>
      <dgm:spPr/>
    </dgm:pt>
    <dgm:pt modelId="{32C7AF2F-0D7C-44B1-B110-35452DEAA907}" type="pres">
      <dgm:prSet presAssocID="{DCF71156-CCB1-4757-B82D-DEF46FA0B17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FA83E13-7F47-5D40-8532-9F6018992ABA}" type="presOf" srcId="{0BFDD5D5-6EDD-4295-BDE3-A808E0F7F458}" destId="{C3C1AE62-8466-45CC-9BAD-F8B11DA1D88E}" srcOrd="0" destOrd="0" presId="urn:microsoft.com/office/officeart/2018/2/layout/IconVerticalSolidList"/>
    <dgm:cxn modelId="{A77FDC5E-6C50-4596-9F58-C274F0A71599}" srcId="{5C048370-BDFC-43E9-AFEE-3E6C116B298B}" destId="{0BFDD5D5-6EDD-4295-BDE3-A808E0F7F458}" srcOrd="2" destOrd="0" parTransId="{0F802642-98BF-4AC7-9D8D-AAA1921B87C1}" sibTransId="{12C8A0E7-3F56-4757-84D7-5342B8E899C5}"/>
    <dgm:cxn modelId="{8A64D943-421F-0247-8C1E-34BEE3616A43}" type="presOf" srcId="{5C048370-BDFC-43E9-AFEE-3E6C116B298B}" destId="{F40209DD-A665-41DF-B31A-9DC859950242}" srcOrd="0" destOrd="0" presId="urn:microsoft.com/office/officeart/2018/2/layout/IconVerticalSolidList"/>
    <dgm:cxn modelId="{ED397A7A-0788-4E4A-A733-2CAC625819BE}" srcId="{5C048370-BDFC-43E9-AFEE-3E6C116B298B}" destId="{0934DAA8-A864-40D4-9D1F-50A0A5B39AD6}" srcOrd="1" destOrd="0" parTransId="{AB902C31-59FE-4D1A-B57B-2B1AC4A9E6EC}" sibTransId="{7D035928-B37C-4E45-A9FC-6B30BEC79A97}"/>
    <dgm:cxn modelId="{3B3CA78E-740C-47F5-A28F-8B8B5F7E323A}" srcId="{5C048370-BDFC-43E9-AFEE-3E6C116B298B}" destId="{DCF71156-CCB1-4757-B82D-DEF46FA0B176}" srcOrd="3" destOrd="0" parTransId="{59FC2D32-EA64-4910-B39E-FAE45E328C41}" sibTransId="{748BA21C-F514-4900-8208-EB65ADEC9123}"/>
    <dgm:cxn modelId="{8E36CAA4-5BBA-4B2E-805E-3F2A8573173C}" srcId="{5C048370-BDFC-43E9-AFEE-3E6C116B298B}" destId="{107EF0AC-516F-4256-80AD-952BED52E2F3}" srcOrd="0" destOrd="0" parTransId="{E5A05AA5-EA4E-4BF6-ACA0-3D4462A05C01}" sibTransId="{42B9C394-1F1E-48F6-BAE4-03F5E0A9C728}"/>
    <dgm:cxn modelId="{D284CBC8-DD2F-B046-B20A-72DBB6D9319C}" type="presOf" srcId="{107EF0AC-516F-4256-80AD-952BED52E2F3}" destId="{B524FA6C-A6FD-48C7-B494-97E28E8020C7}" srcOrd="0" destOrd="0" presId="urn:microsoft.com/office/officeart/2018/2/layout/IconVerticalSolidList"/>
    <dgm:cxn modelId="{CAD2F7D0-641B-6C44-8969-CE5CB2614024}" type="presOf" srcId="{0934DAA8-A864-40D4-9D1F-50A0A5B39AD6}" destId="{90C33214-60C4-446C-8B55-D59D071825BE}" srcOrd="0" destOrd="0" presId="urn:microsoft.com/office/officeart/2018/2/layout/IconVerticalSolidList"/>
    <dgm:cxn modelId="{CBCDD1F0-CD65-274B-97DC-C86E5B72C3AD}" type="presOf" srcId="{DCF71156-CCB1-4757-B82D-DEF46FA0B176}" destId="{32C7AF2F-0D7C-44B1-B110-35452DEAA907}" srcOrd="0" destOrd="0" presId="urn:microsoft.com/office/officeart/2018/2/layout/IconVerticalSolidList"/>
    <dgm:cxn modelId="{D1264E2A-4A2A-AB45-A755-0A8C4B507BA5}" type="presParOf" srcId="{F40209DD-A665-41DF-B31A-9DC859950242}" destId="{2068D39B-2CEB-4F23-B44E-C591E85DCC7E}" srcOrd="0" destOrd="0" presId="urn:microsoft.com/office/officeart/2018/2/layout/IconVerticalSolidList"/>
    <dgm:cxn modelId="{05C0BC97-9E37-C44A-997E-E32E95B0C47C}" type="presParOf" srcId="{2068D39B-2CEB-4F23-B44E-C591E85DCC7E}" destId="{B27A6766-46FE-455B-9EA4-C49B63145977}" srcOrd="0" destOrd="0" presId="urn:microsoft.com/office/officeart/2018/2/layout/IconVerticalSolidList"/>
    <dgm:cxn modelId="{8F41D371-2FD2-4A4A-8BEB-4F595B40C7B8}" type="presParOf" srcId="{2068D39B-2CEB-4F23-B44E-C591E85DCC7E}" destId="{3E0A1741-3015-4346-8881-D4AA9DBD6791}" srcOrd="1" destOrd="0" presId="urn:microsoft.com/office/officeart/2018/2/layout/IconVerticalSolidList"/>
    <dgm:cxn modelId="{C85F0E05-2519-DF48-8BD7-747988F595E7}" type="presParOf" srcId="{2068D39B-2CEB-4F23-B44E-C591E85DCC7E}" destId="{7BAF3D8B-BF7F-4CAD-A1E0-5BAFC889B48A}" srcOrd="2" destOrd="0" presId="urn:microsoft.com/office/officeart/2018/2/layout/IconVerticalSolidList"/>
    <dgm:cxn modelId="{547B9ABC-A10F-AF4C-A5CE-2159BB6244CE}" type="presParOf" srcId="{2068D39B-2CEB-4F23-B44E-C591E85DCC7E}" destId="{B524FA6C-A6FD-48C7-B494-97E28E8020C7}" srcOrd="3" destOrd="0" presId="urn:microsoft.com/office/officeart/2018/2/layout/IconVerticalSolidList"/>
    <dgm:cxn modelId="{DACC4799-564B-0341-94EE-0BB8B11A1FE0}" type="presParOf" srcId="{F40209DD-A665-41DF-B31A-9DC859950242}" destId="{D99F5F9B-4D5A-4EBD-AF89-4D77C6D8DE15}" srcOrd="1" destOrd="0" presId="urn:microsoft.com/office/officeart/2018/2/layout/IconVerticalSolidList"/>
    <dgm:cxn modelId="{BC979613-37D1-AF4E-944A-671484FA977D}" type="presParOf" srcId="{F40209DD-A665-41DF-B31A-9DC859950242}" destId="{3A5AC327-523E-4F85-9B39-C45EF15CE10B}" srcOrd="2" destOrd="0" presId="urn:microsoft.com/office/officeart/2018/2/layout/IconVerticalSolidList"/>
    <dgm:cxn modelId="{1398F8AB-C3A8-B346-BF7D-8E0185D6AD4D}" type="presParOf" srcId="{3A5AC327-523E-4F85-9B39-C45EF15CE10B}" destId="{96F57362-89FC-4063-9B16-BB1CD1E014BA}" srcOrd="0" destOrd="0" presId="urn:microsoft.com/office/officeart/2018/2/layout/IconVerticalSolidList"/>
    <dgm:cxn modelId="{09ACBF9F-F91E-3E45-A5CC-E80FE1705363}" type="presParOf" srcId="{3A5AC327-523E-4F85-9B39-C45EF15CE10B}" destId="{D962F4FE-5630-4EFA-860C-4517675A2399}" srcOrd="1" destOrd="0" presId="urn:microsoft.com/office/officeart/2018/2/layout/IconVerticalSolidList"/>
    <dgm:cxn modelId="{86D8BE4F-D7A0-234A-8D8D-6D01167BAA2B}" type="presParOf" srcId="{3A5AC327-523E-4F85-9B39-C45EF15CE10B}" destId="{3BC5FAA4-D36D-4AF2-9DC5-1BE406034603}" srcOrd="2" destOrd="0" presId="urn:microsoft.com/office/officeart/2018/2/layout/IconVerticalSolidList"/>
    <dgm:cxn modelId="{2A0FCE37-186F-0D44-8899-A14A1EAA5711}" type="presParOf" srcId="{3A5AC327-523E-4F85-9B39-C45EF15CE10B}" destId="{90C33214-60C4-446C-8B55-D59D071825BE}" srcOrd="3" destOrd="0" presId="urn:microsoft.com/office/officeart/2018/2/layout/IconVerticalSolidList"/>
    <dgm:cxn modelId="{7D8C357D-D30A-B449-A332-73EBADD437B3}" type="presParOf" srcId="{F40209DD-A665-41DF-B31A-9DC859950242}" destId="{5D523581-4DC4-41A9-BB59-3F5AFCC8E174}" srcOrd="3" destOrd="0" presId="urn:microsoft.com/office/officeart/2018/2/layout/IconVerticalSolidList"/>
    <dgm:cxn modelId="{213621CD-87FB-CA46-916A-E0B6384162AA}" type="presParOf" srcId="{F40209DD-A665-41DF-B31A-9DC859950242}" destId="{E86935E2-307C-45F2-877C-D54D5FD901BB}" srcOrd="4" destOrd="0" presId="urn:microsoft.com/office/officeart/2018/2/layout/IconVerticalSolidList"/>
    <dgm:cxn modelId="{3D4BDB28-A180-294D-AFBF-A30849D209BA}" type="presParOf" srcId="{E86935E2-307C-45F2-877C-D54D5FD901BB}" destId="{BCD05CE2-F1AE-4D71-9157-791D1024A89C}" srcOrd="0" destOrd="0" presId="urn:microsoft.com/office/officeart/2018/2/layout/IconVerticalSolidList"/>
    <dgm:cxn modelId="{D65B978F-AFFD-1F43-8305-03C57F79C45F}" type="presParOf" srcId="{E86935E2-307C-45F2-877C-D54D5FD901BB}" destId="{CEC0A9A6-6FB0-4B20-9DEB-315750CD3128}" srcOrd="1" destOrd="0" presId="urn:microsoft.com/office/officeart/2018/2/layout/IconVerticalSolidList"/>
    <dgm:cxn modelId="{98FEEE65-BA7A-8244-9CF0-24A1C081B110}" type="presParOf" srcId="{E86935E2-307C-45F2-877C-D54D5FD901BB}" destId="{B2BCADCC-2D8E-4AFE-A478-9775FFF64B2D}" srcOrd="2" destOrd="0" presId="urn:microsoft.com/office/officeart/2018/2/layout/IconVerticalSolidList"/>
    <dgm:cxn modelId="{69A0E687-F34E-0246-9235-244E64A8652C}" type="presParOf" srcId="{E86935E2-307C-45F2-877C-D54D5FD901BB}" destId="{C3C1AE62-8466-45CC-9BAD-F8B11DA1D88E}" srcOrd="3" destOrd="0" presId="urn:microsoft.com/office/officeart/2018/2/layout/IconVerticalSolidList"/>
    <dgm:cxn modelId="{00E382DA-778B-194A-B532-85B41E41D7F1}" type="presParOf" srcId="{F40209DD-A665-41DF-B31A-9DC859950242}" destId="{5630880F-0963-4A15-A2A6-23CE17561773}" srcOrd="5" destOrd="0" presId="urn:microsoft.com/office/officeart/2018/2/layout/IconVerticalSolidList"/>
    <dgm:cxn modelId="{10C98742-6CFA-8642-BBF6-8FE667215120}" type="presParOf" srcId="{F40209DD-A665-41DF-B31A-9DC859950242}" destId="{85A727D3-3D91-413E-9381-89D87A5F6557}" srcOrd="6" destOrd="0" presId="urn:microsoft.com/office/officeart/2018/2/layout/IconVerticalSolidList"/>
    <dgm:cxn modelId="{00595B2C-EC74-BC40-90C2-62A40C85CB48}" type="presParOf" srcId="{85A727D3-3D91-413E-9381-89D87A5F6557}" destId="{64D97CB3-2FEA-4611-91D7-37DF99CAD40F}" srcOrd="0" destOrd="0" presId="urn:microsoft.com/office/officeart/2018/2/layout/IconVerticalSolidList"/>
    <dgm:cxn modelId="{F6F03814-36C4-1B46-A1F0-C2273A50CA06}" type="presParOf" srcId="{85A727D3-3D91-413E-9381-89D87A5F6557}" destId="{299FBF21-9734-42B5-ABB9-9827BB4A5EAB}" srcOrd="1" destOrd="0" presId="urn:microsoft.com/office/officeart/2018/2/layout/IconVerticalSolidList"/>
    <dgm:cxn modelId="{C1D87A3E-1087-0344-A6E3-417B0B23B29F}" type="presParOf" srcId="{85A727D3-3D91-413E-9381-89D87A5F6557}" destId="{AAB245A6-C24E-436A-BE95-2723E492636B}" srcOrd="2" destOrd="0" presId="urn:microsoft.com/office/officeart/2018/2/layout/IconVerticalSolidList"/>
    <dgm:cxn modelId="{41763073-2D5F-9C40-9AC5-5874F33B9C21}" type="presParOf" srcId="{85A727D3-3D91-413E-9381-89D87A5F6557}" destId="{32C7AF2F-0D7C-44B1-B110-35452DEAA90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560366-F125-4016-B7E0-61308E46A1C8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4956740-CC15-4B6B-8968-5179E9ECFAC4}">
      <dgm:prSet custT="1"/>
      <dgm:spPr/>
      <dgm:t>
        <a:bodyPr/>
        <a:lstStyle/>
        <a:p>
          <a:r>
            <a:rPr lang="en-GB" sz="1300" dirty="0"/>
            <a:t>Physical</a:t>
          </a:r>
        </a:p>
      </dgm:t>
    </dgm:pt>
    <dgm:pt modelId="{3659821F-DD40-4C99-A0E0-1DECCB940B02}" type="parTrans" cxnId="{41335DA2-A7CD-4275-97F7-A00D1EEF0BEB}">
      <dgm:prSet/>
      <dgm:spPr/>
      <dgm:t>
        <a:bodyPr/>
        <a:lstStyle/>
        <a:p>
          <a:endParaRPr lang="en-GB" sz="1050"/>
        </a:p>
      </dgm:t>
    </dgm:pt>
    <dgm:pt modelId="{692C07CC-ED65-4571-9576-5E2F2B783147}" type="sibTrans" cxnId="{41335DA2-A7CD-4275-97F7-A00D1EEF0BEB}">
      <dgm:prSet/>
      <dgm:spPr/>
      <dgm:t>
        <a:bodyPr/>
        <a:lstStyle/>
        <a:p>
          <a:endParaRPr lang="en-GB" sz="1050"/>
        </a:p>
      </dgm:t>
    </dgm:pt>
    <dgm:pt modelId="{D7D23B77-D58F-4081-BAEA-9889ECD449FE}">
      <dgm:prSet custT="1"/>
      <dgm:spPr/>
      <dgm:t>
        <a:bodyPr/>
        <a:lstStyle/>
        <a:p>
          <a:r>
            <a:rPr lang="en-GB" sz="1300" dirty="0"/>
            <a:t>Financial</a:t>
          </a:r>
        </a:p>
        <a:p>
          <a:r>
            <a:rPr lang="en-GB" sz="1300" dirty="0"/>
            <a:t>Offers and Discounts</a:t>
          </a:r>
        </a:p>
      </dgm:t>
    </dgm:pt>
    <dgm:pt modelId="{9D435416-DC6B-4E6C-BBAE-10415E4B869C}" type="parTrans" cxnId="{F8CD7974-E5B3-49B9-AEAA-D50EF4B560BC}">
      <dgm:prSet/>
      <dgm:spPr/>
      <dgm:t>
        <a:bodyPr/>
        <a:lstStyle/>
        <a:p>
          <a:endParaRPr lang="en-GB" sz="1050"/>
        </a:p>
      </dgm:t>
    </dgm:pt>
    <dgm:pt modelId="{F506ED01-04FA-4F7D-9417-8BA9DE9B0670}" type="sibTrans" cxnId="{F8CD7974-E5B3-49B9-AEAA-D50EF4B560BC}">
      <dgm:prSet/>
      <dgm:spPr/>
      <dgm:t>
        <a:bodyPr/>
        <a:lstStyle/>
        <a:p>
          <a:endParaRPr lang="en-GB" sz="1050"/>
        </a:p>
      </dgm:t>
    </dgm:pt>
    <dgm:pt modelId="{F4407CE5-FE05-4F67-ABDA-A94219CD22B0}">
      <dgm:prSet custT="1"/>
      <dgm:spPr/>
      <dgm:t>
        <a:bodyPr/>
        <a:lstStyle/>
        <a:p>
          <a:r>
            <a:rPr lang="en-GB" sz="1200" dirty="0"/>
            <a:t>Environmental</a:t>
          </a:r>
        </a:p>
      </dgm:t>
    </dgm:pt>
    <dgm:pt modelId="{99D2C922-FAA1-4FDB-9D07-785C40C6B95F}" type="parTrans" cxnId="{47ABD806-6B57-4B6A-B58E-F6DC660002B7}">
      <dgm:prSet/>
      <dgm:spPr/>
      <dgm:t>
        <a:bodyPr/>
        <a:lstStyle/>
        <a:p>
          <a:endParaRPr lang="en-GB" sz="1050"/>
        </a:p>
      </dgm:t>
    </dgm:pt>
    <dgm:pt modelId="{D1B37F92-E3F4-4DBC-A477-3079EDC9B4D5}" type="sibTrans" cxnId="{47ABD806-6B57-4B6A-B58E-F6DC660002B7}">
      <dgm:prSet/>
      <dgm:spPr/>
      <dgm:t>
        <a:bodyPr/>
        <a:lstStyle/>
        <a:p>
          <a:endParaRPr lang="en-GB" sz="1050"/>
        </a:p>
      </dgm:t>
    </dgm:pt>
    <dgm:pt modelId="{56D86A02-E2DF-4E45-9F40-5F08BE07E85D}">
      <dgm:prSet custT="1"/>
      <dgm:spPr/>
      <dgm:t>
        <a:bodyPr/>
        <a:lstStyle/>
        <a:p>
          <a:r>
            <a:rPr lang="en-GB" sz="1300" dirty="0"/>
            <a:t>Social</a:t>
          </a:r>
        </a:p>
      </dgm:t>
    </dgm:pt>
    <dgm:pt modelId="{ECBA0C38-287D-42B9-BCC9-96108B9A42FC}" type="parTrans" cxnId="{B8132733-7463-4FF0-8E86-D770E7316A15}">
      <dgm:prSet/>
      <dgm:spPr/>
      <dgm:t>
        <a:bodyPr/>
        <a:lstStyle/>
        <a:p>
          <a:endParaRPr lang="en-GB" sz="1050"/>
        </a:p>
      </dgm:t>
    </dgm:pt>
    <dgm:pt modelId="{DF8F5CFD-F38B-4201-98B3-903C340C19C2}" type="sibTrans" cxnId="{B8132733-7463-4FF0-8E86-D770E7316A15}">
      <dgm:prSet/>
      <dgm:spPr/>
      <dgm:t>
        <a:bodyPr/>
        <a:lstStyle/>
        <a:p>
          <a:endParaRPr lang="en-GB" sz="1050"/>
        </a:p>
      </dgm:t>
    </dgm:pt>
    <dgm:pt modelId="{AB2FB045-5D78-4234-8B3C-572289BC9894}">
      <dgm:prSet custT="1"/>
      <dgm:spPr/>
      <dgm:t>
        <a:bodyPr/>
        <a:lstStyle/>
        <a:p>
          <a:r>
            <a:rPr lang="en-GB" sz="1300" dirty="0"/>
            <a:t>Spiritual</a:t>
          </a:r>
        </a:p>
      </dgm:t>
    </dgm:pt>
    <dgm:pt modelId="{9EDFEA57-BA95-47B4-9733-2BF20C71C1F6}" type="parTrans" cxnId="{62749833-917B-40F0-9C54-EC271E872DE1}">
      <dgm:prSet/>
      <dgm:spPr/>
      <dgm:t>
        <a:bodyPr/>
        <a:lstStyle/>
        <a:p>
          <a:endParaRPr lang="en-GB" sz="1050"/>
        </a:p>
      </dgm:t>
    </dgm:pt>
    <dgm:pt modelId="{5659AF4D-B55E-424A-9BF6-D071BD2E28E2}" type="sibTrans" cxnId="{62749833-917B-40F0-9C54-EC271E872DE1}">
      <dgm:prSet/>
      <dgm:spPr/>
      <dgm:t>
        <a:bodyPr/>
        <a:lstStyle/>
        <a:p>
          <a:endParaRPr lang="en-GB" sz="1050"/>
        </a:p>
      </dgm:t>
    </dgm:pt>
    <dgm:pt modelId="{43FE8B79-5C41-415E-BF7D-01BA9893A423}">
      <dgm:prSet custT="1"/>
      <dgm:spPr/>
      <dgm:t>
        <a:bodyPr/>
        <a:lstStyle/>
        <a:p>
          <a:r>
            <a:rPr lang="en-GB" sz="1300" dirty="0"/>
            <a:t>Policies for Wellbeing</a:t>
          </a:r>
        </a:p>
      </dgm:t>
    </dgm:pt>
    <dgm:pt modelId="{F561BB5B-C319-4349-AB65-925E042AE0BE}" type="parTrans" cxnId="{E1A63E95-41C8-43EE-966B-E1FCC334ED18}">
      <dgm:prSet/>
      <dgm:spPr/>
      <dgm:t>
        <a:bodyPr/>
        <a:lstStyle/>
        <a:p>
          <a:endParaRPr lang="en-GB" sz="1050"/>
        </a:p>
      </dgm:t>
    </dgm:pt>
    <dgm:pt modelId="{AFEC96AE-7881-496F-B669-5D43951B6D3B}" type="sibTrans" cxnId="{E1A63E95-41C8-43EE-966B-E1FCC334ED18}">
      <dgm:prSet/>
      <dgm:spPr/>
      <dgm:t>
        <a:bodyPr/>
        <a:lstStyle/>
        <a:p>
          <a:endParaRPr lang="en-GB" sz="1050"/>
        </a:p>
      </dgm:t>
    </dgm:pt>
    <dgm:pt modelId="{DC5D8536-0916-4E01-AB5D-27D5F4D00D3C}">
      <dgm:prSet custT="1"/>
      <dgm:spPr>
        <a:solidFill>
          <a:srgbClr val="7030A0"/>
        </a:solidFill>
      </dgm:spPr>
      <dgm:t>
        <a:bodyPr/>
        <a:lstStyle/>
        <a:p>
          <a:r>
            <a:rPr lang="en-GB" sz="1300" dirty="0"/>
            <a:t>Psychological</a:t>
          </a:r>
        </a:p>
      </dgm:t>
    </dgm:pt>
    <dgm:pt modelId="{8D71F4FE-A710-49C8-8658-E4613F708EC9}" type="parTrans" cxnId="{EC8472FE-24FB-4D51-A74F-7F99173E78BF}">
      <dgm:prSet/>
      <dgm:spPr/>
      <dgm:t>
        <a:bodyPr/>
        <a:lstStyle/>
        <a:p>
          <a:endParaRPr lang="en-GB" sz="1050"/>
        </a:p>
      </dgm:t>
    </dgm:pt>
    <dgm:pt modelId="{80FADA6C-416F-4CCD-93B8-7811D4B8DF0A}" type="sibTrans" cxnId="{EC8472FE-24FB-4D51-A74F-7F99173E78BF}">
      <dgm:prSet/>
      <dgm:spPr/>
      <dgm:t>
        <a:bodyPr/>
        <a:lstStyle/>
        <a:p>
          <a:endParaRPr lang="en-GB" sz="1050"/>
        </a:p>
      </dgm:t>
    </dgm:pt>
    <dgm:pt modelId="{C4B0374F-FCD6-4F93-81F9-3A5A9574FE1F}" type="pres">
      <dgm:prSet presAssocID="{E7560366-F125-4016-B7E0-61308E46A1C8}" presName="CompostProcess" presStyleCnt="0">
        <dgm:presLayoutVars>
          <dgm:dir/>
          <dgm:resizeHandles val="exact"/>
        </dgm:presLayoutVars>
      </dgm:prSet>
      <dgm:spPr/>
    </dgm:pt>
    <dgm:pt modelId="{4DFD5F25-B260-4A4E-8C20-A566218750AE}" type="pres">
      <dgm:prSet presAssocID="{E7560366-F125-4016-B7E0-61308E46A1C8}" presName="arrow" presStyleLbl="bgShp" presStyleIdx="0" presStyleCnt="1"/>
      <dgm:spPr/>
    </dgm:pt>
    <dgm:pt modelId="{A0430639-1F08-41F7-9283-BD19426596F7}" type="pres">
      <dgm:prSet presAssocID="{E7560366-F125-4016-B7E0-61308E46A1C8}" presName="linearProcess" presStyleCnt="0"/>
      <dgm:spPr/>
    </dgm:pt>
    <dgm:pt modelId="{C5D086DA-04B3-4B64-A28F-870111EB9C99}" type="pres">
      <dgm:prSet presAssocID="{94956740-CC15-4B6B-8968-5179E9ECFAC4}" presName="textNode" presStyleLbl="node1" presStyleIdx="0" presStyleCnt="7">
        <dgm:presLayoutVars>
          <dgm:bulletEnabled val="1"/>
        </dgm:presLayoutVars>
      </dgm:prSet>
      <dgm:spPr/>
    </dgm:pt>
    <dgm:pt modelId="{5CB58957-5333-4C31-A044-B194048B1107}" type="pres">
      <dgm:prSet presAssocID="{692C07CC-ED65-4571-9576-5E2F2B783147}" presName="sibTrans" presStyleCnt="0"/>
      <dgm:spPr/>
    </dgm:pt>
    <dgm:pt modelId="{0C928F4B-2004-4777-9EC1-F3168AEA1286}" type="pres">
      <dgm:prSet presAssocID="{DC5D8536-0916-4E01-AB5D-27D5F4D00D3C}" presName="textNode" presStyleLbl="node1" presStyleIdx="1" presStyleCnt="7">
        <dgm:presLayoutVars>
          <dgm:bulletEnabled val="1"/>
        </dgm:presLayoutVars>
      </dgm:prSet>
      <dgm:spPr/>
    </dgm:pt>
    <dgm:pt modelId="{7A1EB533-22D3-4566-ABE7-CDCD6196E001}" type="pres">
      <dgm:prSet presAssocID="{80FADA6C-416F-4CCD-93B8-7811D4B8DF0A}" presName="sibTrans" presStyleCnt="0"/>
      <dgm:spPr/>
    </dgm:pt>
    <dgm:pt modelId="{956660AB-AB70-4531-8F80-2A4B9D5D215C}" type="pres">
      <dgm:prSet presAssocID="{D7D23B77-D58F-4081-BAEA-9889ECD449FE}" presName="textNode" presStyleLbl="node1" presStyleIdx="2" presStyleCnt="7">
        <dgm:presLayoutVars>
          <dgm:bulletEnabled val="1"/>
        </dgm:presLayoutVars>
      </dgm:prSet>
      <dgm:spPr/>
    </dgm:pt>
    <dgm:pt modelId="{0EEC25DA-0552-45DC-9478-24D9EF90AE25}" type="pres">
      <dgm:prSet presAssocID="{F506ED01-04FA-4F7D-9417-8BA9DE9B0670}" presName="sibTrans" presStyleCnt="0"/>
      <dgm:spPr/>
    </dgm:pt>
    <dgm:pt modelId="{B6BA3255-4C64-45C9-8ABC-CD9A16737687}" type="pres">
      <dgm:prSet presAssocID="{F4407CE5-FE05-4F67-ABDA-A94219CD22B0}" presName="textNode" presStyleLbl="node1" presStyleIdx="3" presStyleCnt="7">
        <dgm:presLayoutVars>
          <dgm:bulletEnabled val="1"/>
        </dgm:presLayoutVars>
      </dgm:prSet>
      <dgm:spPr/>
    </dgm:pt>
    <dgm:pt modelId="{C96F2C45-C845-42C1-BC66-D92CA20DB50D}" type="pres">
      <dgm:prSet presAssocID="{D1B37F92-E3F4-4DBC-A477-3079EDC9B4D5}" presName="sibTrans" presStyleCnt="0"/>
      <dgm:spPr/>
    </dgm:pt>
    <dgm:pt modelId="{7D44F776-4648-4902-8633-23D710693D6F}" type="pres">
      <dgm:prSet presAssocID="{56D86A02-E2DF-4E45-9F40-5F08BE07E85D}" presName="textNode" presStyleLbl="node1" presStyleIdx="4" presStyleCnt="7">
        <dgm:presLayoutVars>
          <dgm:bulletEnabled val="1"/>
        </dgm:presLayoutVars>
      </dgm:prSet>
      <dgm:spPr/>
    </dgm:pt>
    <dgm:pt modelId="{7FF6C070-8BF4-4AA0-BC33-FE5FB134D971}" type="pres">
      <dgm:prSet presAssocID="{DF8F5CFD-F38B-4201-98B3-903C340C19C2}" presName="sibTrans" presStyleCnt="0"/>
      <dgm:spPr/>
    </dgm:pt>
    <dgm:pt modelId="{2D65C27B-5AE1-4BEA-8B83-1E978CD153FE}" type="pres">
      <dgm:prSet presAssocID="{AB2FB045-5D78-4234-8B3C-572289BC9894}" presName="textNode" presStyleLbl="node1" presStyleIdx="5" presStyleCnt="7">
        <dgm:presLayoutVars>
          <dgm:bulletEnabled val="1"/>
        </dgm:presLayoutVars>
      </dgm:prSet>
      <dgm:spPr/>
    </dgm:pt>
    <dgm:pt modelId="{E356AEF5-6458-4CB9-91F0-D70E918D74A5}" type="pres">
      <dgm:prSet presAssocID="{5659AF4D-B55E-424A-9BF6-D071BD2E28E2}" presName="sibTrans" presStyleCnt="0"/>
      <dgm:spPr/>
    </dgm:pt>
    <dgm:pt modelId="{C1A41100-81DF-40ED-92C0-4AF0491A5A17}" type="pres">
      <dgm:prSet presAssocID="{43FE8B79-5C41-415E-BF7D-01BA9893A423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47ABD806-6B57-4B6A-B58E-F6DC660002B7}" srcId="{E7560366-F125-4016-B7E0-61308E46A1C8}" destId="{F4407CE5-FE05-4F67-ABDA-A94219CD22B0}" srcOrd="3" destOrd="0" parTransId="{99D2C922-FAA1-4FDB-9D07-785C40C6B95F}" sibTransId="{D1B37F92-E3F4-4DBC-A477-3079EDC9B4D5}"/>
    <dgm:cxn modelId="{B8132733-7463-4FF0-8E86-D770E7316A15}" srcId="{E7560366-F125-4016-B7E0-61308E46A1C8}" destId="{56D86A02-E2DF-4E45-9F40-5F08BE07E85D}" srcOrd="4" destOrd="0" parTransId="{ECBA0C38-287D-42B9-BCC9-96108B9A42FC}" sibTransId="{DF8F5CFD-F38B-4201-98B3-903C340C19C2}"/>
    <dgm:cxn modelId="{62749833-917B-40F0-9C54-EC271E872DE1}" srcId="{E7560366-F125-4016-B7E0-61308E46A1C8}" destId="{AB2FB045-5D78-4234-8B3C-572289BC9894}" srcOrd="5" destOrd="0" parTransId="{9EDFEA57-BA95-47B4-9733-2BF20C71C1F6}" sibTransId="{5659AF4D-B55E-424A-9BF6-D071BD2E28E2}"/>
    <dgm:cxn modelId="{64828069-C988-4F50-AF2D-519A322D4926}" type="presOf" srcId="{43FE8B79-5C41-415E-BF7D-01BA9893A423}" destId="{C1A41100-81DF-40ED-92C0-4AF0491A5A17}" srcOrd="0" destOrd="0" presId="urn:microsoft.com/office/officeart/2005/8/layout/hProcess9"/>
    <dgm:cxn modelId="{113C994C-6FE9-4550-8D73-0CCC9AD89C3D}" type="presOf" srcId="{DC5D8536-0916-4E01-AB5D-27D5F4D00D3C}" destId="{0C928F4B-2004-4777-9EC1-F3168AEA1286}" srcOrd="0" destOrd="0" presId="urn:microsoft.com/office/officeart/2005/8/layout/hProcess9"/>
    <dgm:cxn modelId="{A7BCD24D-CF65-43B9-9C27-51FD1F4A5BCF}" type="presOf" srcId="{AB2FB045-5D78-4234-8B3C-572289BC9894}" destId="{2D65C27B-5AE1-4BEA-8B83-1E978CD153FE}" srcOrd="0" destOrd="0" presId="urn:microsoft.com/office/officeart/2005/8/layout/hProcess9"/>
    <dgm:cxn modelId="{F8CD7974-E5B3-49B9-AEAA-D50EF4B560BC}" srcId="{E7560366-F125-4016-B7E0-61308E46A1C8}" destId="{D7D23B77-D58F-4081-BAEA-9889ECD449FE}" srcOrd="2" destOrd="0" parTransId="{9D435416-DC6B-4E6C-BBAE-10415E4B869C}" sibTransId="{F506ED01-04FA-4F7D-9417-8BA9DE9B0670}"/>
    <dgm:cxn modelId="{D6CD0F90-4D37-49E5-839C-26A81B927CF5}" type="presOf" srcId="{56D86A02-E2DF-4E45-9F40-5F08BE07E85D}" destId="{7D44F776-4648-4902-8633-23D710693D6F}" srcOrd="0" destOrd="0" presId="urn:microsoft.com/office/officeart/2005/8/layout/hProcess9"/>
    <dgm:cxn modelId="{E1A63E95-41C8-43EE-966B-E1FCC334ED18}" srcId="{E7560366-F125-4016-B7E0-61308E46A1C8}" destId="{43FE8B79-5C41-415E-BF7D-01BA9893A423}" srcOrd="6" destOrd="0" parTransId="{F561BB5B-C319-4349-AB65-925E042AE0BE}" sibTransId="{AFEC96AE-7881-496F-B669-5D43951B6D3B}"/>
    <dgm:cxn modelId="{E5D66B9B-7100-4BA4-A890-2F949D5EFC74}" type="presOf" srcId="{E7560366-F125-4016-B7E0-61308E46A1C8}" destId="{C4B0374F-FCD6-4F93-81F9-3A5A9574FE1F}" srcOrd="0" destOrd="0" presId="urn:microsoft.com/office/officeart/2005/8/layout/hProcess9"/>
    <dgm:cxn modelId="{41335DA2-A7CD-4275-97F7-A00D1EEF0BEB}" srcId="{E7560366-F125-4016-B7E0-61308E46A1C8}" destId="{94956740-CC15-4B6B-8968-5179E9ECFAC4}" srcOrd="0" destOrd="0" parTransId="{3659821F-DD40-4C99-A0E0-1DECCB940B02}" sibTransId="{692C07CC-ED65-4571-9576-5E2F2B783147}"/>
    <dgm:cxn modelId="{9CDBB3AE-071F-47E2-9845-BE5368FB5BA3}" type="presOf" srcId="{D7D23B77-D58F-4081-BAEA-9889ECD449FE}" destId="{956660AB-AB70-4531-8F80-2A4B9D5D215C}" srcOrd="0" destOrd="0" presId="urn:microsoft.com/office/officeart/2005/8/layout/hProcess9"/>
    <dgm:cxn modelId="{457B90C4-2F7C-46A4-A903-16557B90386C}" type="presOf" srcId="{94956740-CC15-4B6B-8968-5179E9ECFAC4}" destId="{C5D086DA-04B3-4B64-A28F-870111EB9C99}" srcOrd="0" destOrd="0" presId="urn:microsoft.com/office/officeart/2005/8/layout/hProcess9"/>
    <dgm:cxn modelId="{403DB4D4-044A-4065-9828-706CF1E1855A}" type="presOf" srcId="{F4407CE5-FE05-4F67-ABDA-A94219CD22B0}" destId="{B6BA3255-4C64-45C9-8ABC-CD9A16737687}" srcOrd="0" destOrd="0" presId="urn:microsoft.com/office/officeart/2005/8/layout/hProcess9"/>
    <dgm:cxn modelId="{EC8472FE-24FB-4D51-A74F-7F99173E78BF}" srcId="{E7560366-F125-4016-B7E0-61308E46A1C8}" destId="{DC5D8536-0916-4E01-AB5D-27D5F4D00D3C}" srcOrd="1" destOrd="0" parTransId="{8D71F4FE-A710-49C8-8658-E4613F708EC9}" sibTransId="{80FADA6C-416F-4CCD-93B8-7811D4B8DF0A}"/>
    <dgm:cxn modelId="{9D37EB6C-57C2-41AA-9888-FD115C32D366}" type="presParOf" srcId="{C4B0374F-FCD6-4F93-81F9-3A5A9574FE1F}" destId="{4DFD5F25-B260-4A4E-8C20-A566218750AE}" srcOrd="0" destOrd="0" presId="urn:microsoft.com/office/officeart/2005/8/layout/hProcess9"/>
    <dgm:cxn modelId="{F6FDB521-A6C6-4E72-BB3C-DA4A73BB06C7}" type="presParOf" srcId="{C4B0374F-FCD6-4F93-81F9-3A5A9574FE1F}" destId="{A0430639-1F08-41F7-9283-BD19426596F7}" srcOrd="1" destOrd="0" presId="urn:microsoft.com/office/officeart/2005/8/layout/hProcess9"/>
    <dgm:cxn modelId="{8C2A33CE-9CDE-4143-A727-4FBF2B7FC4D1}" type="presParOf" srcId="{A0430639-1F08-41F7-9283-BD19426596F7}" destId="{C5D086DA-04B3-4B64-A28F-870111EB9C99}" srcOrd="0" destOrd="0" presId="urn:microsoft.com/office/officeart/2005/8/layout/hProcess9"/>
    <dgm:cxn modelId="{4663C36B-6CA3-43A2-BD28-9D69A1BCB4B5}" type="presParOf" srcId="{A0430639-1F08-41F7-9283-BD19426596F7}" destId="{5CB58957-5333-4C31-A044-B194048B1107}" srcOrd="1" destOrd="0" presId="urn:microsoft.com/office/officeart/2005/8/layout/hProcess9"/>
    <dgm:cxn modelId="{7FA9CB06-7189-4061-8ACD-F1447207D524}" type="presParOf" srcId="{A0430639-1F08-41F7-9283-BD19426596F7}" destId="{0C928F4B-2004-4777-9EC1-F3168AEA1286}" srcOrd="2" destOrd="0" presId="urn:microsoft.com/office/officeart/2005/8/layout/hProcess9"/>
    <dgm:cxn modelId="{753EC307-C2F0-4BBE-B863-79BD88921060}" type="presParOf" srcId="{A0430639-1F08-41F7-9283-BD19426596F7}" destId="{7A1EB533-22D3-4566-ABE7-CDCD6196E001}" srcOrd="3" destOrd="0" presId="urn:microsoft.com/office/officeart/2005/8/layout/hProcess9"/>
    <dgm:cxn modelId="{28667C66-5C0A-4C86-9090-5CFB2F078F71}" type="presParOf" srcId="{A0430639-1F08-41F7-9283-BD19426596F7}" destId="{956660AB-AB70-4531-8F80-2A4B9D5D215C}" srcOrd="4" destOrd="0" presId="urn:microsoft.com/office/officeart/2005/8/layout/hProcess9"/>
    <dgm:cxn modelId="{4CAD28FC-484C-4356-83AA-7171D6E99AFC}" type="presParOf" srcId="{A0430639-1F08-41F7-9283-BD19426596F7}" destId="{0EEC25DA-0552-45DC-9478-24D9EF90AE25}" srcOrd="5" destOrd="0" presId="urn:microsoft.com/office/officeart/2005/8/layout/hProcess9"/>
    <dgm:cxn modelId="{981C0812-3D0F-4B6F-A220-D3896D6AAB19}" type="presParOf" srcId="{A0430639-1F08-41F7-9283-BD19426596F7}" destId="{B6BA3255-4C64-45C9-8ABC-CD9A16737687}" srcOrd="6" destOrd="0" presId="urn:microsoft.com/office/officeart/2005/8/layout/hProcess9"/>
    <dgm:cxn modelId="{AF4810ED-DDD9-4846-A7C2-470C44E67EB4}" type="presParOf" srcId="{A0430639-1F08-41F7-9283-BD19426596F7}" destId="{C96F2C45-C845-42C1-BC66-D92CA20DB50D}" srcOrd="7" destOrd="0" presId="urn:microsoft.com/office/officeart/2005/8/layout/hProcess9"/>
    <dgm:cxn modelId="{1B6820D9-690D-446F-839F-8719EE0571D6}" type="presParOf" srcId="{A0430639-1F08-41F7-9283-BD19426596F7}" destId="{7D44F776-4648-4902-8633-23D710693D6F}" srcOrd="8" destOrd="0" presId="urn:microsoft.com/office/officeart/2005/8/layout/hProcess9"/>
    <dgm:cxn modelId="{45466F50-AC03-44D2-9FF8-7897BF412E13}" type="presParOf" srcId="{A0430639-1F08-41F7-9283-BD19426596F7}" destId="{7FF6C070-8BF4-4AA0-BC33-FE5FB134D971}" srcOrd="9" destOrd="0" presId="urn:microsoft.com/office/officeart/2005/8/layout/hProcess9"/>
    <dgm:cxn modelId="{AAFB0CBC-7B50-42C1-BE2E-4A51D5E3A0E5}" type="presParOf" srcId="{A0430639-1F08-41F7-9283-BD19426596F7}" destId="{2D65C27B-5AE1-4BEA-8B83-1E978CD153FE}" srcOrd="10" destOrd="0" presId="urn:microsoft.com/office/officeart/2005/8/layout/hProcess9"/>
    <dgm:cxn modelId="{3F5FE03E-EC9C-4E8B-890D-709C4032E154}" type="presParOf" srcId="{A0430639-1F08-41F7-9283-BD19426596F7}" destId="{E356AEF5-6458-4CB9-91F0-D70E918D74A5}" srcOrd="11" destOrd="0" presId="urn:microsoft.com/office/officeart/2005/8/layout/hProcess9"/>
    <dgm:cxn modelId="{5B6D309E-56BC-4371-BE77-4EAB34BC411F}" type="presParOf" srcId="{A0430639-1F08-41F7-9283-BD19426596F7}" destId="{C1A41100-81DF-40ED-92C0-4AF0491A5A17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A6766-46FE-455B-9EA4-C49B63145977}">
      <dsp:nvSpPr>
        <dsp:cNvPr id="0" name=""/>
        <dsp:cNvSpPr/>
      </dsp:nvSpPr>
      <dsp:spPr>
        <a:xfrm>
          <a:off x="0" y="43290"/>
          <a:ext cx="5061154" cy="8297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A1741-3015-4346-8881-D4AA9DBD6791}">
      <dsp:nvSpPr>
        <dsp:cNvPr id="0" name=""/>
        <dsp:cNvSpPr/>
      </dsp:nvSpPr>
      <dsp:spPr>
        <a:xfrm>
          <a:off x="276109" y="207171"/>
          <a:ext cx="502017" cy="502017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4FA6C-A6FD-48C7-B494-97E28E8020C7}">
      <dsp:nvSpPr>
        <dsp:cNvPr id="0" name=""/>
        <dsp:cNvSpPr/>
      </dsp:nvSpPr>
      <dsp:spPr>
        <a:xfrm>
          <a:off x="1054236" y="1800"/>
          <a:ext cx="4006918" cy="912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00" tIns="96600" rIns="96600" bIns="966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Build an open and inclusive culture </a:t>
          </a:r>
          <a:endParaRPr lang="en-US" sz="2200" kern="1200" dirty="0"/>
        </a:p>
      </dsp:txBody>
      <dsp:txXfrm>
        <a:off x="1054236" y="1800"/>
        <a:ext cx="4006918" cy="912758"/>
      </dsp:txXfrm>
    </dsp:sp>
    <dsp:sp modelId="{96F57362-89FC-4063-9B16-BB1CD1E014BA}">
      <dsp:nvSpPr>
        <dsp:cNvPr id="0" name=""/>
        <dsp:cNvSpPr/>
      </dsp:nvSpPr>
      <dsp:spPr>
        <a:xfrm>
          <a:off x="0" y="1142749"/>
          <a:ext cx="5061154" cy="9127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2F4FE-5630-4EFA-860C-4517675A2399}">
      <dsp:nvSpPr>
        <dsp:cNvPr id="0" name=""/>
        <dsp:cNvSpPr/>
      </dsp:nvSpPr>
      <dsp:spPr>
        <a:xfrm>
          <a:off x="276109" y="1348120"/>
          <a:ext cx="502017" cy="502017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33214-60C4-446C-8B55-D59D071825BE}">
      <dsp:nvSpPr>
        <dsp:cNvPr id="0" name=""/>
        <dsp:cNvSpPr/>
      </dsp:nvSpPr>
      <dsp:spPr>
        <a:xfrm>
          <a:off x="1054236" y="1142749"/>
          <a:ext cx="4006918" cy="912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00" tIns="96600" rIns="96600" bIns="966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Raise awareness and tackle stigma </a:t>
          </a:r>
          <a:endParaRPr lang="en-US" sz="2200" kern="1200"/>
        </a:p>
      </dsp:txBody>
      <dsp:txXfrm>
        <a:off x="1054236" y="1142749"/>
        <a:ext cx="4006918" cy="912758"/>
      </dsp:txXfrm>
    </dsp:sp>
    <dsp:sp modelId="{BCD05CE2-F1AE-4D71-9157-791D1024A89C}">
      <dsp:nvSpPr>
        <dsp:cNvPr id="0" name=""/>
        <dsp:cNvSpPr/>
      </dsp:nvSpPr>
      <dsp:spPr>
        <a:xfrm>
          <a:off x="0" y="2283698"/>
          <a:ext cx="5061154" cy="9127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0A9A6-6FB0-4B20-9DEB-315750CD3128}">
      <dsp:nvSpPr>
        <dsp:cNvPr id="0" name=""/>
        <dsp:cNvSpPr/>
      </dsp:nvSpPr>
      <dsp:spPr>
        <a:xfrm>
          <a:off x="276109" y="2489069"/>
          <a:ext cx="502017" cy="502017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1AE62-8466-45CC-9BAD-F8B11DA1D88E}">
      <dsp:nvSpPr>
        <dsp:cNvPr id="0" name=""/>
        <dsp:cNvSpPr/>
      </dsp:nvSpPr>
      <dsp:spPr>
        <a:xfrm>
          <a:off x="1054236" y="2283698"/>
          <a:ext cx="4006918" cy="912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00" tIns="96600" rIns="96600" bIns="966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Offer helpful support and policies at work </a:t>
          </a:r>
          <a:endParaRPr lang="en-US" sz="2200" kern="1200"/>
        </a:p>
      </dsp:txBody>
      <dsp:txXfrm>
        <a:off x="1054236" y="2283698"/>
        <a:ext cx="4006918" cy="912758"/>
      </dsp:txXfrm>
    </dsp:sp>
    <dsp:sp modelId="{64D97CB3-2FEA-4611-91D7-37DF99CAD40F}">
      <dsp:nvSpPr>
        <dsp:cNvPr id="0" name=""/>
        <dsp:cNvSpPr/>
      </dsp:nvSpPr>
      <dsp:spPr>
        <a:xfrm>
          <a:off x="0" y="3424647"/>
          <a:ext cx="5061154" cy="9127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FBF21-9734-42B5-ABB9-9827BB4A5EAB}">
      <dsp:nvSpPr>
        <dsp:cNvPr id="0" name=""/>
        <dsp:cNvSpPr/>
      </dsp:nvSpPr>
      <dsp:spPr>
        <a:xfrm>
          <a:off x="276109" y="3630017"/>
          <a:ext cx="502017" cy="502017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7AF2F-0D7C-44B1-B110-35452DEAA907}">
      <dsp:nvSpPr>
        <dsp:cNvPr id="0" name=""/>
        <dsp:cNvSpPr/>
      </dsp:nvSpPr>
      <dsp:spPr>
        <a:xfrm>
          <a:off x="1054236" y="3424647"/>
          <a:ext cx="4006918" cy="912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00" tIns="96600" rIns="96600" bIns="966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Provide training and support for people managers</a:t>
          </a:r>
          <a:endParaRPr lang="en-US" sz="2200" kern="1200" dirty="0"/>
        </a:p>
      </dsp:txBody>
      <dsp:txXfrm>
        <a:off x="1054236" y="3424647"/>
        <a:ext cx="4006918" cy="91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D5F25-B260-4A4E-8C20-A566218750AE}">
      <dsp:nvSpPr>
        <dsp:cNvPr id="0" name=""/>
        <dsp:cNvSpPr/>
      </dsp:nvSpPr>
      <dsp:spPr>
        <a:xfrm>
          <a:off x="664404" y="0"/>
          <a:ext cx="7529912" cy="390428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086DA-04B3-4B64-A28F-870111EB9C99}">
      <dsp:nvSpPr>
        <dsp:cNvPr id="0" name=""/>
        <dsp:cNvSpPr/>
      </dsp:nvSpPr>
      <dsp:spPr>
        <a:xfrm>
          <a:off x="1730" y="1171285"/>
          <a:ext cx="1106907" cy="15617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Physical</a:t>
          </a:r>
        </a:p>
      </dsp:txBody>
      <dsp:txXfrm>
        <a:off x="55765" y="1225320"/>
        <a:ext cx="998837" cy="1453644"/>
      </dsp:txXfrm>
    </dsp:sp>
    <dsp:sp modelId="{0C928F4B-2004-4777-9EC1-F3168AEA1286}">
      <dsp:nvSpPr>
        <dsp:cNvPr id="0" name=""/>
        <dsp:cNvSpPr/>
      </dsp:nvSpPr>
      <dsp:spPr>
        <a:xfrm>
          <a:off x="1293122" y="1171285"/>
          <a:ext cx="1106907" cy="1561714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Psychological</a:t>
          </a:r>
        </a:p>
      </dsp:txBody>
      <dsp:txXfrm>
        <a:off x="1347157" y="1225320"/>
        <a:ext cx="998837" cy="1453644"/>
      </dsp:txXfrm>
    </dsp:sp>
    <dsp:sp modelId="{956660AB-AB70-4531-8F80-2A4B9D5D215C}">
      <dsp:nvSpPr>
        <dsp:cNvPr id="0" name=""/>
        <dsp:cNvSpPr/>
      </dsp:nvSpPr>
      <dsp:spPr>
        <a:xfrm>
          <a:off x="2584514" y="1171285"/>
          <a:ext cx="1106907" cy="156171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Financial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Offers and Discounts</a:t>
          </a:r>
        </a:p>
      </dsp:txBody>
      <dsp:txXfrm>
        <a:off x="2638549" y="1225320"/>
        <a:ext cx="998837" cy="1453644"/>
      </dsp:txXfrm>
    </dsp:sp>
    <dsp:sp modelId="{B6BA3255-4C64-45C9-8ABC-CD9A16737687}">
      <dsp:nvSpPr>
        <dsp:cNvPr id="0" name=""/>
        <dsp:cNvSpPr/>
      </dsp:nvSpPr>
      <dsp:spPr>
        <a:xfrm>
          <a:off x="3875906" y="1171285"/>
          <a:ext cx="1106907" cy="15617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Environmental</a:t>
          </a:r>
        </a:p>
      </dsp:txBody>
      <dsp:txXfrm>
        <a:off x="3929941" y="1225320"/>
        <a:ext cx="998837" cy="1453644"/>
      </dsp:txXfrm>
    </dsp:sp>
    <dsp:sp modelId="{7D44F776-4648-4902-8633-23D710693D6F}">
      <dsp:nvSpPr>
        <dsp:cNvPr id="0" name=""/>
        <dsp:cNvSpPr/>
      </dsp:nvSpPr>
      <dsp:spPr>
        <a:xfrm>
          <a:off x="5167298" y="1171285"/>
          <a:ext cx="1106907" cy="156171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Social</a:t>
          </a:r>
        </a:p>
      </dsp:txBody>
      <dsp:txXfrm>
        <a:off x="5221333" y="1225320"/>
        <a:ext cx="998837" cy="1453644"/>
      </dsp:txXfrm>
    </dsp:sp>
    <dsp:sp modelId="{2D65C27B-5AE1-4BEA-8B83-1E978CD153FE}">
      <dsp:nvSpPr>
        <dsp:cNvPr id="0" name=""/>
        <dsp:cNvSpPr/>
      </dsp:nvSpPr>
      <dsp:spPr>
        <a:xfrm>
          <a:off x="6458691" y="1171285"/>
          <a:ext cx="1106907" cy="15617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Spiritual</a:t>
          </a:r>
        </a:p>
      </dsp:txBody>
      <dsp:txXfrm>
        <a:off x="6512726" y="1225320"/>
        <a:ext cx="998837" cy="1453644"/>
      </dsp:txXfrm>
    </dsp:sp>
    <dsp:sp modelId="{C1A41100-81DF-40ED-92C0-4AF0491A5A17}">
      <dsp:nvSpPr>
        <dsp:cNvPr id="0" name=""/>
        <dsp:cNvSpPr/>
      </dsp:nvSpPr>
      <dsp:spPr>
        <a:xfrm>
          <a:off x="7750083" y="1171285"/>
          <a:ext cx="1106907" cy="15617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Policies for Wellbeing</a:t>
          </a:r>
        </a:p>
      </dsp:txBody>
      <dsp:txXfrm>
        <a:off x="7804118" y="1225320"/>
        <a:ext cx="998837" cy="1453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33294-D1DD-7B43-A0F8-E7A921338FEC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8865E-F5DF-C94D-90F3-6FA77AC9E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D0441-138C-473D-A174-16C5E0FF70E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090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recognition of the increased pressure and personal challenges many of you might currently be facing we’re launched a new Well-being helpline for the UK and Ireland. Calls are FREE and confidential. Phonelines are open 24 hours a day, 7 days a week, 365 days a year.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through your problems with a qualified therapist accredited by the British Association for Counselling and Psychotherapy (BACP).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 information services - support on a range of issues including personal, financial and legal matters.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Debt and financial information - support for issues such as debt, investments, pensions, managing money, negotiating with creditors.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 consultancy and support - at helping people managers to support their teams effectively.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there are online resources and a well-being app you can download.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B1F78-C374-4071-8C46-5818C6DD97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424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recognition of the increased pressure and personal challenges many of you might currently be facing we’re launched a new Well-being helpline for the UK and Ireland. Calls are FREE and confidential. Phonelines are open 24 hours a day, 7 days a week, 365 days a year.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through your problems with a qualified therapist accredited by the British Association for Counselling and Psychotherapy (BACP).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 information services - support on a range of issues including personal, financial and legal matters.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Debt and financial information - support for issues such as debt, investments, pensions, managing money, negotiating with creditors.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 consultancy and support - at helping people managers to support their teams effectively.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there are online resources and a well-being app you can download.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B1F78-C374-4071-8C46-5818C6DD97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869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1AE0B-F777-43B2-AD07-8A9FB5BB238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343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1AE0B-F777-43B2-AD07-8A9FB5BB238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07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A318FB-AED9-4EBF-9EDE-87E01AFD74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080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A318FB-AED9-4EBF-9EDE-87E01AFD74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738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A318FB-AED9-4EBF-9EDE-87E01AFD74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344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A318FB-AED9-4EBF-9EDE-87E01AFD74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410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SL Next </a:t>
            </a:r>
            <a:r>
              <a:rPr lang="en-GB" dirty="0" err="1"/>
              <a:t>Dometic</a:t>
            </a:r>
            <a:r>
              <a:rPr lang="en-GB" dirty="0"/>
              <a:t> Abuse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A318FB-AED9-4EBF-9EDE-87E01AFD74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88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5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6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8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9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4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5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4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5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6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7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8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9.png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0.pn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3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4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8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9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2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2.pn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2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0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1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2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2.pn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2.pn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2.png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2.png"/><Relationship Id="rId4" Type="http://schemas.openxmlformats.org/officeDocument/2006/relationships/image" Target="../media/image51.pn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2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2.pn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2.pn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2.pn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2.pn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4.pn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5.png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6.pn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7.pn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9.png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44" y="474755"/>
            <a:ext cx="1676866" cy="95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457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wo people looking at a computer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104D6F-9084-414C-4AFF-35605AF54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586" y="106878"/>
            <a:ext cx="7232500" cy="2707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609" y="669352"/>
            <a:ext cx="5726373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7391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wo people looking at a computer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104D6F-9084-414C-4AFF-35605AF54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586" y="0"/>
            <a:ext cx="7232500" cy="2181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609" y="669352"/>
            <a:ext cx="5726373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5355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miling at a person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83799A-884A-6026-4D0A-F38C50307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2244" y="1636640"/>
            <a:ext cx="4869848" cy="4869848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4990" y="2471887"/>
            <a:ext cx="3444355" cy="159967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4860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21D9297-DFC5-177D-A5A0-08B086F61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83799A-884A-6026-4D0A-F38C50307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2244" y="1636640"/>
            <a:ext cx="4869848" cy="4869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4990" y="2471887"/>
            <a:ext cx="3444355" cy="159967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6818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121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2 co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651000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1343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141938-8E6A-2C60-A9FA-7FACB497C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250" y="112776"/>
            <a:ext cx="7824519" cy="14921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1228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heade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141938-8E6A-2C60-A9FA-7FACB497C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250" y="102283"/>
            <a:ext cx="7824519" cy="1502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118012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3007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lock L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CB952B-6F7B-F7A0-3416-596258F0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11" y="1210538"/>
            <a:ext cx="6013578" cy="50400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8123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block L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CB952B-6F7B-F7A0-3416-596258F0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11" y="1210537"/>
            <a:ext cx="6013578" cy="5040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1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9021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rrow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1" y="2365008"/>
            <a:ext cx="5408221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9D117-03F9-4916-1725-C96B40B5E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05772">
            <a:off x="2870217" y="3666297"/>
            <a:ext cx="3156319" cy="184661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2F41B2F-31D1-7960-5090-B97A065562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638" y="1474788"/>
            <a:ext cx="5059362" cy="46069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31484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rrow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1" y="2365008"/>
            <a:ext cx="5408221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9D117-03F9-4916-1725-C96B40B5E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05772">
            <a:off x="2870217" y="3666297"/>
            <a:ext cx="3156319" cy="1846610"/>
          </a:xfrm>
          <a:prstGeom prst="rect">
            <a:avLst/>
          </a:prstGeom>
        </p:spPr>
      </p:pic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B584F6E9-7F6F-3625-34BD-1833D24B89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638" y="1474788"/>
            <a:ext cx="5059362" cy="46069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5936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peech bub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01" y="806460"/>
            <a:ext cx="5121296" cy="5121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5262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speech bub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01" y="806460"/>
            <a:ext cx="5121296" cy="5121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1176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lock LH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01" y="1199408"/>
            <a:ext cx="5121296" cy="4785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2574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LH block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01" y="1436914"/>
            <a:ext cx="5121296" cy="4493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4612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k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00" y="1290673"/>
            <a:ext cx="5821217" cy="4639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9411A-295C-141D-7D72-06F284DFA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8296" y="1290673"/>
            <a:ext cx="5533901" cy="478575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67055" y="1781298"/>
            <a:ext cx="4643251" cy="37860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1D61D7F-EDC3-CA79-AB21-8128C95F36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176" y="1779319"/>
            <a:ext cx="4643251" cy="37860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2180F6-A32D-50E2-B53C-14052960F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7441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sterisk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510" y="-273148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7622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sterisk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8510" y="-273148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982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quotes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001" y="-7803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7044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5787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quotes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001" y="-7803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876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utline speech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14520-5712-1626-CFF0-BD18344DB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353" y="950026"/>
            <a:ext cx="5372322" cy="5372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2551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outline speech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14520-5712-1626-CFF0-BD18344DB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353" y="950026"/>
            <a:ext cx="5372322" cy="5372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7835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rrows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220" y="1658023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C23825-C8CD-85A6-5786-410677C78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18" y="1321790"/>
            <a:ext cx="4214420" cy="4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017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rrows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220" y="1658023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C23825-C8CD-85A6-5786-410677C78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618" y="1321790"/>
            <a:ext cx="4214420" cy="4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660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steris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4302" y="1774876"/>
            <a:ext cx="8319697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2E196D-09E5-982E-52DE-E6F1CB55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17" y="1737040"/>
            <a:ext cx="2197988" cy="21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136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steris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6830" y="1774876"/>
            <a:ext cx="8147169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2E196D-09E5-982E-52DE-E6F1CB55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774876"/>
            <a:ext cx="2197988" cy="21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345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881D34-5586-1F09-1997-1B275CDB76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3612" y="2219722"/>
            <a:ext cx="4810125" cy="1615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0C5348-7413-C56C-55CE-A07147042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546" y="473089"/>
            <a:ext cx="5851054" cy="58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696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881D34-5586-1F09-1997-1B275CDB76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3612" y="2219722"/>
            <a:ext cx="4810125" cy="1615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0C5348-7413-C56C-55CE-A07147042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9546" y="473089"/>
            <a:ext cx="5851054" cy="58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526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498C1-3D7D-5D71-BE71-4A2C39DE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5FE3-4056-4AAB-8D61-713ADB4C9B00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0CDF5-CE50-55C6-90AA-6619FAD6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4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5BDF8-171A-D8D1-525B-DFDD1365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32405-4260-4512-8C8C-1FB3A493F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85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359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al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miling at a person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83799A-884A-6026-4D0A-F38C50307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2244" y="1636640"/>
            <a:ext cx="4869848" cy="4869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4990" y="2471887"/>
            <a:ext cx="3444355" cy="159967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1149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87247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wo people looking at a computer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104D6F-9084-414C-4AFF-35605AF54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586" y="106878"/>
            <a:ext cx="7232500" cy="2707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609" y="669352"/>
            <a:ext cx="5726373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31460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wo people looking at a computer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104D6F-9084-414C-4AFF-35605AF54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586" y="0"/>
            <a:ext cx="7232500" cy="2181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609" y="669352"/>
            <a:ext cx="5726373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6031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miling at a person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83799A-884A-6026-4D0A-F38C50307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2244" y="1636640"/>
            <a:ext cx="4869848" cy="4869848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4990" y="2471887"/>
            <a:ext cx="3444355" cy="159967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0548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21D9297-DFC5-177D-A5A0-08B086F61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83799A-884A-6026-4D0A-F38C50307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2244" y="1636640"/>
            <a:ext cx="4869848" cy="4869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4990" y="2471887"/>
            <a:ext cx="3444355" cy="159967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0453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6411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2 co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651000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71972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141938-8E6A-2C60-A9FA-7FACB497C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250" y="112776"/>
            <a:ext cx="7824519" cy="14921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52786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heade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141938-8E6A-2C60-A9FA-7FACB497C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250" y="102283"/>
            <a:ext cx="7824519" cy="1502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118012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6792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76903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lock L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CB952B-6F7B-F7A0-3416-596258F0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11" y="1210538"/>
            <a:ext cx="6013578" cy="50400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290191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block L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CB952B-6F7B-F7A0-3416-596258F0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11" y="1210537"/>
            <a:ext cx="6013578" cy="5040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274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rrow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1" y="2365008"/>
            <a:ext cx="5408221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9D117-03F9-4916-1725-C96B40B5E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05772">
            <a:off x="2870217" y="3666297"/>
            <a:ext cx="3156319" cy="184661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2F41B2F-31D1-7960-5090-B97A065562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638" y="1474788"/>
            <a:ext cx="5059362" cy="46069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1561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rrow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1" y="2365008"/>
            <a:ext cx="5408221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9D117-03F9-4916-1725-C96B40B5E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05772">
            <a:off x="2870217" y="3666297"/>
            <a:ext cx="3156319" cy="1846610"/>
          </a:xfrm>
          <a:prstGeom prst="rect">
            <a:avLst/>
          </a:prstGeom>
        </p:spPr>
      </p:pic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B584F6E9-7F6F-3625-34BD-1833D24B89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638" y="1474788"/>
            <a:ext cx="5059362" cy="46069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51246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peech bub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01" y="806460"/>
            <a:ext cx="5121296" cy="5121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17953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speech bub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01" y="806460"/>
            <a:ext cx="5121296" cy="5121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92895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lock LH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01" y="1199408"/>
            <a:ext cx="5121296" cy="4785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988998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LH block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01" y="1436914"/>
            <a:ext cx="5121296" cy="4493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0135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k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00" y="1290673"/>
            <a:ext cx="5821217" cy="4639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9411A-295C-141D-7D72-06F284DFA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8296" y="1290673"/>
            <a:ext cx="5533901" cy="478575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67055" y="1781298"/>
            <a:ext cx="4643251" cy="37860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1D61D7F-EDC3-CA79-AB21-8128C95F36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176" y="1779319"/>
            <a:ext cx="4643251" cy="37860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2180F6-A32D-50E2-B53C-14052960F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96634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sterisk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510" y="-273148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5950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81337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sterisk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8510" y="-273148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63112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quotes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001" y="-7803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43491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quotes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001" y="-7803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46680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utline speech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14520-5712-1626-CFF0-BD18344DB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353" y="950026"/>
            <a:ext cx="5372322" cy="5372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864474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outline speech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14520-5712-1626-CFF0-BD18344DB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353" y="950026"/>
            <a:ext cx="5372322" cy="5372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446335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rrows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220" y="1658023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C23825-C8CD-85A6-5786-410677C78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18" y="1321790"/>
            <a:ext cx="4214420" cy="4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3256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rrows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220" y="1658023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C23825-C8CD-85A6-5786-410677C78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618" y="1321790"/>
            <a:ext cx="4214420" cy="4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5132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steris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4302" y="1774876"/>
            <a:ext cx="8319697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2E196D-09E5-982E-52DE-E6F1CB55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17" y="1737040"/>
            <a:ext cx="2197988" cy="21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4844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steris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6830" y="1774876"/>
            <a:ext cx="8147169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2E196D-09E5-982E-52DE-E6F1CB55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774876"/>
            <a:ext cx="2197988" cy="21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9889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881D34-5586-1F09-1997-1B275CDB76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3612" y="2219722"/>
            <a:ext cx="4810125" cy="1615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0C5348-7413-C56C-55CE-A07147042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546" y="473089"/>
            <a:ext cx="5851054" cy="58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14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857" y="494063"/>
            <a:ext cx="1876439" cy="1069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939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881D34-5586-1F09-1997-1B275CDB76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3612" y="2219722"/>
            <a:ext cx="4810125" cy="1615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0C5348-7413-C56C-55CE-A07147042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9546" y="473089"/>
            <a:ext cx="5851054" cy="58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0215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498C1-3D7D-5D71-BE71-4A2C39DE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5FE3-4056-4AAB-8D61-713ADB4C9B00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0CDF5-CE50-55C6-90AA-6619FAD6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4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5BDF8-171A-D8D1-525B-DFDD1365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32405-4260-4512-8C8C-1FB3A493F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22016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3C6D3C7-912B-46AE-A1D3-A44489498D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997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445325 w 12192000"/>
              <a:gd name="connsiteY3" fmla="*/ 6859979 h 6859979"/>
              <a:gd name="connsiteX4" fmla="*/ 0 w 12192000"/>
              <a:gd name="connsiteY4" fmla="*/ 6858000 h 6859979"/>
              <a:gd name="connsiteX5" fmla="*/ 0 w 12192000"/>
              <a:gd name="connsiteY5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445325 w 12192000"/>
              <a:gd name="connsiteY4" fmla="*/ 6859979 h 6859979"/>
              <a:gd name="connsiteX5" fmla="*/ 0 w 12192000"/>
              <a:gd name="connsiteY5" fmla="*/ 6858000 h 6859979"/>
              <a:gd name="connsiteX6" fmla="*/ 0 w 12192000"/>
              <a:gd name="connsiteY6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3877294 w 12192000"/>
              <a:gd name="connsiteY4" fmla="*/ 6859979 h 6859979"/>
              <a:gd name="connsiteX5" fmla="*/ 445325 w 12192000"/>
              <a:gd name="connsiteY5" fmla="*/ 6859979 h 6859979"/>
              <a:gd name="connsiteX6" fmla="*/ 0 w 12192000"/>
              <a:gd name="connsiteY6" fmla="*/ 6858000 h 6859979"/>
              <a:gd name="connsiteX7" fmla="*/ 0 w 12192000"/>
              <a:gd name="connsiteY7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445325 w 12192000"/>
              <a:gd name="connsiteY5" fmla="*/ 6859979 h 6859979"/>
              <a:gd name="connsiteX6" fmla="*/ 0 w 12192000"/>
              <a:gd name="connsiteY6" fmla="*/ 6858000 h 6859979"/>
              <a:gd name="connsiteX7" fmla="*/ 0 w 12192000"/>
              <a:gd name="connsiteY7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2276104 w 12192000"/>
              <a:gd name="connsiteY5" fmla="*/ 5921829 h 6859979"/>
              <a:gd name="connsiteX6" fmla="*/ 445325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459180 w 12192000"/>
              <a:gd name="connsiteY5" fmla="*/ 4013860 h 6859979"/>
              <a:gd name="connsiteX6" fmla="*/ 445325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459180 w 12192000"/>
              <a:gd name="connsiteY5" fmla="*/ 4013860 h 6859979"/>
              <a:gd name="connsiteX6" fmla="*/ 455221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013860 h 6859979"/>
              <a:gd name="connsiteX6" fmla="*/ 455221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020573 h 6859979"/>
              <a:gd name="connsiteX6" fmla="*/ 455221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020573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68836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68836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68836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72011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4711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4711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4711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74120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80470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84428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9036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9036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9979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5989122" y="6856021"/>
                </a:lnTo>
                <a:cubicBezTo>
                  <a:pt x="5987803" y="5906655"/>
                  <a:pt x="5992833" y="5059234"/>
                  <a:pt x="5991061" y="4285854"/>
                </a:cubicBezTo>
                <a:lnTo>
                  <a:pt x="459180" y="4290365"/>
                </a:lnTo>
                <a:cubicBezTo>
                  <a:pt x="454562" y="5239071"/>
                  <a:pt x="466174" y="5911273"/>
                  <a:pt x="461556" y="685997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B6A7C5-41B4-473D-A999-769B1D76881C}"/>
              </a:ext>
            </a:extLst>
          </p:cNvPr>
          <p:cNvSpPr/>
          <p:nvPr userDrawn="1"/>
        </p:nvSpPr>
        <p:spPr>
          <a:xfrm>
            <a:off x="457199" y="4221000"/>
            <a:ext cx="5540571" cy="263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BF97C-BC0F-4C67-8581-AF04D3089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28" y="4500718"/>
            <a:ext cx="5029316" cy="1005739"/>
          </a:xfrm>
        </p:spPr>
        <p:txBody>
          <a:bodyPr anchor="t"/>
          <a:lstStyle>
            <a:lvl1pPr algn="l">
              <a:lnSpc>
                <a:spcPts val="3600"/>
              </a:lnSpc>
              <a:spcBef>
                <a:spcPts val="0"/>
              </a:spcBef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F45B5-DF46-4B7D-827A-2116A62A4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685" y="5517001"/>
            <a:ext cx="5039315" cy="657895"/>
          </a:xfrm>
        </p:spPr>
        <p:txBody>
          <a:bodyPr anchor="t"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8C533-2D3A-4E27-84DD-B52B0BF4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000" y="6176876"/>
            <a:ext cx="5038144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10653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2207B1EC-A8D9-4533-B34C-FEDDF48648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997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445325 w 12192000"/>
              <a:gd name="connsiteY3" fmla="*/ 6859979 h 6859979"/>
              <a:gd name="connsiteX4" fmla="*/ 0 w 12192000"/>
              <a:gd name="connsiteY4" fmla="*/ 6858000 h 6859979"/>
              <a:gd name="connsiteX5" fmla="*/ 0 w 12192000"/>
              <a:gd name="connsiteY5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445325 w 12192000"/>
              <a:gd name="connsiteY4" fmla="*/ 6859979 h 6859979"/>
              <a:gd name="connsiteX5" fmla="*/ 0 w 12192000"/>
              <a:gd name="connsiteY5" fmla="*/ 6858000 h 6859979"/>
              <a:gd name="connsiteX6" fmla="*/ 0 w 12192000"/>
              <a:gd name="connsiteY6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3877294 w 12192000"/>
              <a:gd name="connsiteY4" fmla="*/ 6859979 h 6859979"/>
              <a:gd name="connsiteX5" fmla="*/ 445325 w 12192000"/>
              <a:gd name="connsiteY5" fmla="*/ 6859979 h 6859979"/>
              <a:gd name="connsiteX6" fmla="*/ 0 w 12192000"/>
              <a:gd name="connsiteY6" fmla="*/ 6858000 h 6859979"/>
              <a:gd name="connsiteX7" fmla="*/ 0 w 12192000"/>
              <a:gd name="connsiteY7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445325 w 12192000"/>
              <a:gd name="connsiteY5" fmla="*/ 6859979 h 6859979"/>
              <a:gd name="connsiteX6" fmla="*/ 0 w 12192000"/>
              <a:gd name="connsiteY6" fmla="*/ 6858000 h 6859979"/>
              <a:gd name="connsiteX7" fmla="*/ 0 w 12192000"/>
              <a:gd name="connsiteY7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2276104 w 12192000"/>
              <a:gd name="connsiteY5" fmla="*/ 5921829 h 6859979"/>
              <a:gd name="connsiteX6" fmla="*/ 445325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459180 w 12192000"/>
              <a:gd name="connsiteY5" fmla="*/ 4013860 h 6859979"/>
              <a:gd name="connsiteX6" fmla="*/ 445325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459180 w 12192000"/>
              <a:gd name="connsiteY5" fmla="*/ 4013860 h 6859979"/>
              <a:gd name="connsiteX6" fmla="*/ 455221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013860 h 6859979"/>
              <a:gd name="connsiteX6" fmla="*/ 455221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020573 h 6859979"/>
              <a:gd name="connsiteX6" fmla="*/ 455221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020573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9979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5989122" y="6856021"/>
                </a:lnTo>
                <a:cubicBezTo>
                  <a:pt x="5987803" y="5906655"/>
                  <a:pt x="5986483" y="4965345"/>
                  <a:pt x="5985164" y="4015979"/>
                </a:cubicBezTo>
                <a:lnTo>
                  <a:pt x="459180" y="4020573"/>
                </a:lnTo>
                <a:cubicBezTo>
                  <a:pt x="454562" y="4969279"/>
                  <a:pt x="466174" y="5911273"/>
                  <a:pt x="461556" y="685997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B6A7C5-41B4-473D-A999-769B1D76881C}"/>
              </a:ext>
            </a:extLst>
          </p:cNvPr>
          <p:cNvSpPr/>
          <p:nvPr userDrawn="1"/>
        </p:nvSpPr>
        <p:spPr>
          <a:xfrm>
            <a:off x="457200" y="4015408"/>
            <a:ext cx="5530132" cy="28425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DD102D-C4F0-4B87-883A-692A768EBE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4850" y="4284663"/>
            <a:ext cx="5031149" cy="2384337"/>
          </a:xfrm>
        </p:spPr>
        <p:txBody>
          <a:bodyPr/>
          <a:lstStyle>
            <a:lvl1pPr>
              <a:lnSpc>
                <a:spcPts val="3600"/>
              </a:lnSpc>
              <a:spcBef>
                <a:spcPts val="0"/>
              </a:spcBef>
              <a:defRPr sz="4000" b="1">
                <a:solidFill>
                  <a:schemeClr val="bg1"/>
                </a:solidFill>
              </a:defRPr>
            </a:lvl1pPr>
            <a:lvl2pPr marL="0" indent="0">
              <a:lnSpc>
                <a:spcPts val="2400"/>
              </a:lnSpc>
              <a:spcAft>
                <a:spcPts val="0"/>
              </a:spcAft>
              <a:buNone/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5582148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9698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" y="1152000"/>
            <a:ext cx="5551902" cy="499151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1688343" cy="1686072"/>
          </a:xfrm>
          <a:solidFill>
            <a:srgbClr val="B7BDC2"/>
          </a:solidFill>
          <a:ln>
            <a:noFill/>
          </a:ln>
        </p:spPr>
        <p:txBody>
          <a:bodyPr lIns="72000" tIns="72000"/>
          <a:lstStyle>
            <a:lvl1pPr>
              <a:defRPr sz="2400">
                <a:solidFill>
                  <a:schemeClr val="bg1"/>
                </a:solidFill>
              </a:defRPr>
            </a:lvl1pPr>
            <a:lvl2pPr marL="14287" indent="0"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07F6123-A51A-463F-B690-DEBFBE87A3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5006" y="3064991"/>
            <a:ext cx="1688343" cy="1686072"/>
          </a:xfrm>
          <a:solidFill>
            <a:schemeClr val="tx2"/>
          </a:solidFill>
          <a:ln>
            <a:noFill/>
          </a:ln>
        </p:spPr>
        <p:txBody>
          <a:bodyPr lIns="72000" tIns="72000"/>
          <a:lstStyle>
            <a:lvl1pPr>
              <a:defRPr sz="2400">
                <a:solidFill>
                  <a:schemeClr val="bg1"/>
                </a:solidFill>
              </a:defRPr>
            </a:lvl1pPr>
            <a:lvl2pPr marL="14287" indent="0"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AD3A12EE-5167-48F5-BC00-D4FCFC303A00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140700" y="1185863"/>
            <a:ext cx="3576638" cy="35782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97197253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8" y="1152000"/>
            <a:ext cx="5508000" cy="4991519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  <a:lvl2pPr marL="14287" indent="0">
              <a:lnSpc>
                <a:spcPts val="1900"/>
              </a:lnSpc>
              <a:buNone/>
              <a:defRPr>
                <a:solidFill>
                  <a:schemeClr val="bg2"/>
                </a:solidFill>
              </a:defRPr>
            </a:lvl2pPr>
            <a:lvl3pPr marL="0" indent="0">
              <a:spcBef>
                <a:spcPts val="120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3pPr>
            <a:lvl4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4pPr>
            <a:lvl5pPr marL="0" indent="0">
              <a:spcBef>
                <a:spcPts val="1200"/>
              </a:spcBef>
              <a:spcAft>
                <a:spcPts val="0"/>
              </a:spcAft>
              <a:buNone/>
              <a:defRPr sz="1800" i="1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AF9F165-CD5C-4D1C-9400-B46BFCE330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017" y="1198375"/>
            <a:ext cx="5537546" cy="4748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3786771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71BF9111-35B2-4407-A2FC-B5552A75A91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50000" y="1196975"/>
            <a:ext cx="11356335" cy="4608513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56252321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3EA50C4-4183-4C59-88CA-640948E1F59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352675" y="1196975"/>
            <a:ext cx="7486650" cy="4751388"/>
          </a:xfrm>
        </p:spPr>
        <p:txBody>
          <a:bodyPr/>
          <a:lstStyle/>
          <a:p>
            <a:r>
              <a:rPr lang="en-GB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84716227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column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CE6E50E-ECC2-4DB1-9ABD-5CAB01C7706E}"/>
              </a:ext>
            </a:extLst>
          </p:cNvPr>
          <p:cNvSpPr/>
          <p:nvPr userDrawn="1"/>
        </p:nvSpPr>
        <p:spPr>
          <a:xfrm>
            <a:off x="6215139" y="1198800"/>
            <a:ext cx="1688260" cy="475879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1A8DE0-6A30-475C-B8D9-71D4F7FDC05D}"/>
              </a:ext>
            </a:extLst>
          </p:cNvPr>
          <p:cNvSpPr/>
          <p:nvPr userDrawn="1"/>
        </p:nvSpPr>
        <p:spPr>
          <a:xfrm>
            <a:off x="458979" y="1198800"/>
            <a:ext cx="168826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AC8B98-5220-41B6-85F8-44D609995326}"/>
              </a:ext>
            </a:extLst>
          </p:cNvPr>
          <p:cNvSpPr/>
          <p:nvPr userDrawn="1"/>
        </p:nvSpPr>
        <p:spPr>
          <a:xfrm>
            <a:off x="2391740" y="1198800"/>
            <a:ext cx="168826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B8384F-25C8-46E3-B061-79475DC3B260}"/>
              </a:ext>
            </a:extLst>
          </p:cNvPr>
          <p:cNvSpPr/>
          <p:nvPr userDrawn="1"/>
        </p:nvSpPr>
        <p:spPr>
          <a:xfrm>
            <a:off x="4282378" y="1198800"/>
            <a:ext cx="168826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A7C208-2480-4CAC-8B02-42794051CADD}"/>
              </a:ext>
            </a:extLst>
          </p:cNvPr>
          <p:cNvSpPr/>
          <p:nvPr userDrawn="1"/>
        </p:nvSpPr>
        <p:spPr>
          <a:xfrm>
            <a:off x="8117735" y="1198800"/>
            <a:ext cx="168826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0F0798-7386-4662-84C2-1998B7942BF5}"/>
              </a:ext>
            </a:extLst>
          </p:cNvPr>
          <p:cNvSpPr/>
          <p:nvPr userDrawn="1"/>
        </p:nvSpPr>
        <p:spPr>
          <a:xfrm>
            <a:off x="10050496" y="1198800"/>
            <a:ext cx="168826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1E25D-3DE3-4F97-A3AB-91F0E3878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863" y="2060637"/>
            <a:ext cx="1687512" cy="3888362"/>
          </a:xfrm>
          <a:noFill/>
        </p:spPr>
        <p:txBody>
          <a:bodyPr lIns="126000" tIns="36000" rIns="0"/>
          <a:lstStyle>
            <a:lvl1pPr>
              <a:spcAft>
                <a:spcPts val="0"/>
              </a:spcAft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CDBB011-C7D6-4622-8252-4CDAABAFFD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0286" y="2062463"/>
            <a:ext cx="1688260" cy="3888362"/>
          </a:xfrm>
          <a:noFill/>
        </p:spPr>
        <p:txBody>
          <a:bodyPr lIns="126000" tIns="36000" rIns="0"/>
          <a:lstStyle>
            <a:lvl1pPr>
              <a:spcAft>
                <a:spcPts val="0"/>
              </a:spcAft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6CB12F-AA43-40A9-95AF-5E338A3068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9815" y="2062463"/>
            <a:ext cx="1686481" cy="3888362"/>
          </a:xfrm>
          <a:noFill/>
        </p:spPr>
        <p:txBody>
          <a:bodyPr lIns="126000" tIns="36000" rIns="0"/>
          <a:lstStyle>
            <a:lvl1pPr>
              <a:spcAft>
                <a:spcPts val="0"/>
              </a:spcAft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ADC033D-59B1-4155-95EF-7026271054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0600" y="2062463"/>
            <a:ext cx="1687512" cy="3888362"/>
          </a:xfrm>
          <a:noFill/>
        </p:spPr>
        <p:txBody>
          <a:bodyPr lIns="126000" tIns="36000" rIns="0"/>
          <a:lstStyle>
            <a:lvl1pPr>
              <a:spcAft>
                <a:spcPts val="0"/>
              </a:spcAft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88C4312-513E-4B39-83BF-2F31AEC975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33536" y="2062463"/>
            <a:ext cx="1684702" cy="3888362"/>
          </a:xfrm>
          <a:noFill/>
        </p:spPr>
        <p:txBody>
          <a:bodyPr lIns="126000" tIns="36000" rIns="0"/>
          <a:lstStyle>
            <a:lvl1pPr>
              <a:spcAft>
                <a:spcPts val="0"/>
              </a:spcAft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B53A886-4A25-4DCD-9E3F-FB389F3E26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044000" y="2061000"/>
            <a:ext cx="1687512" cy="3888362"/>
          </a:xfrm>
          <a:noFill/>
        </p:spPr>
        <p:txBody>
          <a:bodyPr lIns="126000" tIns="36000" rIns="0"/>
          <a:lstStyle>
            <a:lvl1pPr>
              <a:spcAft>
                <a:spcPts val="0"/>
              </a:spcAft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21" name="Picture 2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A645C0-EF27-43D6-956E-32D1CBDE76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101" y="1306800"/>
            <a:ext cx="1152000" cy="412679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low confidence">
            <a:extLst>
              <a:ext uri="{FF2B5EF4-FFF2-40B4-BE49-F238E27FC236}">
                <a16:creationId xmlns:a16="http://schemas.microsoft.com/office/drawing/2014/main" id="{6AD9BD92-5385-412F-AD68-1990BD46D8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065" y="1304978"/>
            <a:ext cx="936000" cy="402165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C33E4D6F-97C4-416C-AF62-0F6F96B5C5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201" y="1311101"/>
            <a:ext cx="1404000" cy="402566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806153A2-7A63-408F-B500-5B096BD41A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4696" y="1304199"/>
            <a:ext cx="936000" cy="404409"/>
          </a:xfrm>
          <a:prstGeom prst="rect">
            <a:avLst/>
          </a:prstGeom>
        </p:spPr>
      </p:pic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1C7FCBA7-F279-4FB8-8881-173A0084A32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705" y="1310400"/>
            <a:ext cx="1404000" cy="40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34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0939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CE6E50E-ECC2-4DB1-9ABD-5CAB01C7706E}"/>
              </a:ext>
            </a:extLst>
          </p:cNvPr>
          <p:cNvSpPr/>
          <p:nvPr userDrawn="1"/>
        </p:nvSpPr>
        <p:spPr>
          <a:xfrm>
            <a:off x="5063452" y="1198801"/>
            <a:ext cx="2124000" cy="475879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AC8B98-5220-41B6-85F8-44D609995326}"/>
              </a:ext>
            </a:extLst>
          </p:cNvPr>
          <p:cNvSpPr/>
          <p:nvPr userDrawn="1"/>
        </p:nvSpPr>
        <p:spPr>
          <a:xfrm>
            <a:off x="447740" y="1198800"/>
            <a:ext cx="212400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B8384F-25C8-46E3-B061-79475DC3B260}"/>
              </a:ext>
            </a:extLst>
          </p:cNvPr>
          <p:cNvSpPr/>
          <p:nvPr userDrawn="1"/>
        </p:nvSpPr>
        <p:spPr>
          <a:xfrm>
            <a:off x="2755596" y="1198800"/>
            <a:ext cx="212400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A7C208-2480-4CAC-8B02-42794051CADD}"/>
              </a:ext>
            </a:extLst>
          </p:cNvPr>
          <p:cNvSpPr/>
          <p:nvPr userDrawn="1"/>
        </p:nvSpPr>
        <p:spPr>
          <a:xfrm>
            <a:off x="7371308" y="1198800"/>
            <a:ext cx="212400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0F0798-7386-4662-84C2-1998B7942BF5}"/>
              </a:ext>
            </a:extLst>
          </p:cNvPr>
          <p:cNvSpPr/>
          <p:nvPr userDrawn="1"/>
        </p:nvSpPr>
        <p:spPr>
          <a:xfrm>
            <a:off x="9679164" y="1198800"/>
            <a:ext cx="212400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CDBB011-C7D6-4622-8252-4CDAABAFFD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286" y="3286463"/>
            <a:ext cx="2034000" cy="2592000"/>
          </a:xfrm>
          <a:noFill/>
        </p:spPr>
        <p:txBody>
          <a:bodyPr lIns="126000" tIns="36000" rIns="0"/>
          <a:lstStyle>
            <a:lvl1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2pPr>
            <a:lvl3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3pPr>
            <a:lvl4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6CB12F-AA43-40A9-95AF-5E338A3068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84000" y="3286463"/>
            <a:ext cx="2034000" cy="2592000"/>
          </a:xfrm>
          <a:noFill/>
        </p:spPr>
        <p:txBody>
          <a:bodyPr lIns="126000" tIns="36000" rIns="0"/>
          <a:lstStyle>
            <a:lvl1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2pPr>
            <a:lvl3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3pPr>
            <a:lvl4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ADC033D-59B1-4155-95EF-7026271054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8000" y="3286463"/>
            <a:ext cx="2034000" cy="2592000"/>
          </a:xfrm>
          <a:noFill/>
        </p:spPr>
        <p:txBody>
          <a:bodyPr lIns="126000" tIns="36000" rIns="0"/>
          <a:lstStyle>
            <a:lvl1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2pPr>
            <a:lvl3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3pPr>
            <a:lvl4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88C4312-513E-4B39-83BF-2F31AEC975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92000" y="3286463"/>
            <a:ext cx="2034000" cy="2592000"/>
          </a:xfrm>
          <a:noFill/>
        </p:spPr>
        <p:txBody>
          <a:bodyPr lIns="126000" tIns="36000" rIns="0"/>
          <a:lstStyle>
            <a:lvl1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2pPr>
            <a:lvl3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3pPr>
            <a:lvl4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B53A886-4A25-4DCD-9E3F-FB389F3E26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679165" y="3285000"/>
            <a:ext cx="2032835" cy="2592000"/>
          </a:xfrm>
          <a:noFill/>
        </p:spPr>
        <p:txBody>
          <a:bodyPr lIns="126000" tIns="36000" rIns="0"/>
          <a:lstStyle>
            <a:lvl1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2pPr>
            <a:lvl3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3pPr>
            <a:lvl4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21" name="Picture 2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A645C0-EF27-43D6-956E-32D1CBDE76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01" y="1306800"/>
            <a:ext cx="1152000" cy="412679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low confidence">
            <a:extLst>
              <a:ext uri="{FF2B5EF4-FFF2-40B4-BE49-F238E27FC236}">
                <a16:creationId xmlns:a16="http://schemas.microsoft.com/office/drawing/2014/main" id="{6AD9BD92-5385-412F-AD68-1990BD46D8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999" y="1306800"/>
            <a:ext cx="936000" cy="402165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C33E4D6F-97C4-416C-AF62-0F6F96B5C5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9895" y="1311229"/>
            <a:ext cx="1404000" cy="402566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806153A2-7A63-408F-B500-5B096BD41A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794" y="1317392"/>
            <a:ext cx="936000" cy="404409"/>
          </a:xfrm>
          <a:prstGeom prst="rect">
            <a:avLst/>
          </a:prstGeom>
        </p:spPr>
      </p:pic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1C7FCBA7-F279-4FB8-8881-173A0084A32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380" y="1310399"/>
            <a:ext cx="1404000" cy="40422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55F3BE4-77AB-4639-86DF-A646D055E5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7100" y="1817082"/>
            <a:ext cx="1923185" cy="13896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1C3B81F2-3E0C-4972-9235-A78E425F57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839407" y="1817082"/>
            <a:ext cx="1923185" cy="13896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911B7FAF-E8A4-42B8-BD6C-FA5A2A7DB71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67588" y="1812228"/>
            <a:ext cx="1923185" cy="13896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E273719-E629-4509-A14E-F2219DA98BA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59895" y="1812228"/>
            <a:ext cx="1923185" cy="13896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7677EB05-207E-4E1C-A326-466D4DB235F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779102" y="1812228"/>
            <a:ext cx="1923185" cy="13896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3140240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CDBB011-C7D6-4622-8252-4CDAABAFFD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0286" y="1200626"/>
            <a:ext cx="1688260" cy="4750199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6CB12F-AA43-40A9-95AF-5E338A3068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9815" y="1200626"/>
            <a:ext cx="1686481" cy="4750199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1E25D-3DE3-4F97-A3AB-91F0E3878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863" y="1198800"/>
            <a:ext cx="1687512" cy="4750199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ADC033D-59B1-4155-95EF-7026271054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0600" y="1200626"/>
            <a:ext cx="1687512" cy="4750199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88C4312-513E-4B39-83BF-2F31AEC975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33536" y="1200626"/>
            <a:ext cx="1684702" cy="4750199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B53A886-4A25-4DCD-9E3F-FB389F3E26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044000" y="1199163"/>
            <a:ext cx="1687512" cy="4749836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1521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1E25D-3DE3-4F97-A3AB-91F0E3878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862" y="1198800"/>
            <a:ext cx="3612137" cy="4750199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spcAft>
                <a:spcPts val="600"/>
              </a:spcAft>
              <a:defRPr sz="2000" b="1">
                <a:solidFill>
                  <a:schemeClr val="tx2"/>
                </a:solidFill>
              </a:defRPr>
            </a:lvl1pPr>
            <a:lvl2pPr>
              <a:spcBef>
                <a:spcPts val="800"/>
              </a:spcBef>
              <a:spcAft>
                <a:spcPts val="0"/>
              </a:spcAft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3DFE9C1-8AAD-4A26-821B-13C6A7FA8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999" y="1152000"/>
            <a:ext cx="5583107" cy="4991519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  <a:lvl2pPr marL="14287" indent="0">
              <a:buNone/>
              <a:defRPr>
                <a:solidFill>
                  <a:schemeClr val="bg2"/>
                </a:solidFill>
              </a:defRPr>
            </a:lvl2pPr>
            <a:lvl3pPr marL="0" indent="0">
              <a:spcBef>
                <a:spcPts val="1800"/>
              </a:spcBef>
              <a:buNone/>
              <a:defRPr sz="2000" b="1">
                <a:solidFill>
                  <a:schemeClr val="tx2"/>
                </a:solidFill>
              </a:defRPr>
            </a:lvl3pPr>
            <a:lvl4pPr marL="0" indent="0">
              <a:spcBef>
                <a:spcPts val="1800"/>
              </a:spcBef>
              <a:buNone/>
              <a:defRPr b="1">
                <a:solidFill>
                  <a:schemeClr val="bg2"/>
                </a:solidFill>
              </a:defRPr>
            </a:lvl4pPr>
            <a:lvl5pPr marL="0" indent="0">
              <a:spcBef>
                <a:spcPts val="1800"/>
              </a:spcBef>
              <a:buNone/>
              <a:defRPr i="1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894A342C-A76E-4624-BD53-F0658778D4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38671" y="1189749"/>
            <a:ext cx="1688343" cy="1686072"/>
          </a:xfrm>
          <a:solidFill>
            <a:schemeClr val="tx2"/>
          </a:solidFill>
          <a:ln>
            <a:noFill/>
          </a:ln>
        </p:spPr>
        <p:txBody>
          <a:bodyPr lIns="72000" tIns="72000"/>
          <a:lstStyle>
            <a:lvl1pPr>
              <a:defRPr sz="2400">
                <a:solidFill>
                  <a:schemeClr val="bg1"/>
                </a:solidFill>
              </a:defRPr>
            </a:lvl1pPr>
            <a:lvl2pPr marL="14287" indent="0"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F0B4AF8-2802-4A16-99A4-09493909E4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35795" y="3213000"/>
            <a:ext cx="1688343" cy="1686072"/>
          </a:xfrm>
          <a:solidFill>
            <a:schemeClr val="accent1"/>
          </a:solidFill>
          <a:ln>
            <a:noFill/>
          </a:ln>
        </p:spPr>
        <p:txBody>
          <a:bodyPr lIns="72000" tIns="72000"/>
          <a:lstStyle>
            <a:lvl1pPr>
              <a:defRPr sz="2400">
                <a:solidFill>
                  <a:schemeClr val="bg1"/>
                </a:solidFill>
              </a:defRPr>
            </a:lvl1pPr>
            <a:lvl2pPr marL="14287" indent="0"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5008846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egment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6446" y="1191600"/>
            <a:ext cx="2230895" cy="2256707"/>
          </a:xfrm>
          <a:solidFill>
            <a:schemeClr val="accent2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07F6123-A51A-463F-B690-DEBFBE87A3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446" y="3448800"/>
            <a:ext cx="2230895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DC77F1B-28E3-432A-8010-76A59CAD5E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12944" y="11916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3685B9B-30DA-4340-9EDE-9ABA95A4D3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12944" y="3448800"/>
            <a:ext cx="2259106" cy="2256707"/>
          </a:xfrm>
          <a:solidFill>
            <a:schemeClr val="accent3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EAD5DCE8-A752-41F9-BA63-421401B11C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76532" y="1191600"/>
            <a:ext cx="2259106" cy="2256707"/>
          </a:xfrm>
          <a:solidFill>
            <a:schemeClr val="accent4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4268E98-3355-467D-8678-BFA564952D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76532" y="34488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322949B8-4468-448D-B0F4-1245828178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25804" y="11916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D6059D8-26FD-41CC-874C-C838DFED36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25804" y="3448800"/>
            <a:ext cx="2259106" cy="2256707"/>
          </a:xfrm>
          <a:solidFill>
            <a:schemeClr val="accent5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1A3A2C5-E74F-4CE2-A446-3DEADFE431F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89392" y="1191600"/>
            <a:ext cx="2259106" cy="2256707"/>
          </a:xfrm>
          <a:solidFill>
            <a:schemeClr val="accent6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2F8CCD3-7B4C-4BF7-AE31-975EC95D9C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89392" y="34488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5515930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6446" y="1191600"/>
            <a:ext cx="2230895" cy="2256707"/>
          </a:xfrm>
          <a:solidFill>
            <a:schemeClr val="tx2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07F6123-A51A-463F-B690-DEBFBE87A3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446" y="3448800"/>
            <a:ext cx="2230895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DC77F1B-28E3-432A-8010-76A59CAD5E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12944" y="11916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3685B9B-30DA-4340-9EDE-9ABA95A4D3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12944" y="3448800"/>
            <a:ext cx="2259106" cy="2256707"/>
          </a:xfrm>
          <a:solidFill>
            <a:schemeClr val="bg2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EAD5DCE8-A752-41F9-BA63-421401B11C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76532" y="1191600"/>
            <a:ext cx="2259106" cy="2256707"/>
          </a:xfrm>
          <a:solidFill>
            <a:schemeClr val="accent1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4268E98-3355-467D-8678-BFA564952D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76532" y="34488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322949B8-4468-448D-B0F4-1245828178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25804" y="11916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D6059D8-26FD-41CC-874C-C838DFED36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25804" y="3448800"/>
            <a:ext cx="2259106" cy="2256707"/>
          </a:xfrm>
          <a:solidFill>
            <a:schemeClr val="tx2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1A3A2C5-E74F-4CE2-A446-3DEADFE431F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89392" y="1191600"/>
            <a:ext cx="2259106" cy="2256707"/>
          </a:xfrm>
          <a:solidFill>
            <a:schemeClr val="bg2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2F8CCD3-7B4C-4BF7-AE31-975EC95D9C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89392" y="34488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0324170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cery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47626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" y="3141000"/>
            <a:ext cx="5502001" cy="30025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1688343" cy="1686072"/>
          </a:xfrm>
          <a:solidFill>
            <a:schemeClr val="accent2"/>
          </a:solidFill>
          <a:ln>
            <a:noFill/>
          </a:ln>
        </p:spPr>
        <p:txBody>
          <a:bodyPr lIns="72000" tIns="72000"/>
          <a:lstStyle>
            <a:lvl1pPr>
              <a:spcAft>
                <a:spcPts val="300"/>
              </a:spcAft>
              <a:defRPr sz="2400" b="1">
                <a:solidFill>
                  <a:schemeClr val="bg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2971B3BB-5DA3-4D90-9FBE-671F2D31B8C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49263" y="1169988"/>
            <a:ext cx="5514975" cy="1846262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E6835BF-5B4F-4C99-946F-09C0A58CF7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63552" y="494921"/>
            <a:ext cx="8310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29C24046-7A30-4C02-B464-C4D5480390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6290" y="482400"/>
            <a:ext cx="1480569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3985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Grocery content with 2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50E54-1CE4-4D91-BC60-EF6F8D5F85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63552" y="494921"/>
            <a:ext cx="8166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8C658F44-23BF-4E8A-B805-09F3AA13B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" y="1185739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E7210B8-3867-4DE8-9506-1DBD2DA2E6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69" y="1185739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B835CD9-D8DC-4686-9EA7-816B5407650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57200" y="5058963"/>
            <a:ext cx="11285538" cy="1105300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D97802-B6E1-4020-975A-E1AAADC6E7BF}"/>
              </a:ext>
            </a:extLst>
          </p:cNvPr>
          <p:cNvCxnSpPr>
            <a:endCxn id="3" idx="0"/>
          </p:cNvCxnSpPr>
          <p:nvPr userDrawn="1"/>
        </p:nvCxnSpPr>
        <p:spPr>
          <a:xfrm>
            <a:off x="6096000" y="1185739"/>
            <a:ext cx="3969" cy="387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D01219B5-FF4C-614A-9C26-A599430E32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6290" y="482400"/>
            <a:ext cx="1480569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8908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gar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47626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" y="3141000"/>
            <a:ext cx="5502001" cy="30025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1688343" cy="1686072"/>
          </a:xfrm>
          <a:solidFill>
            <a:schemeClr val="accent3"/>
          </a:solidFill>
          <a:ln>
            <a:noFill/>
          </a:ln>
        </p:spPr>
        <p:txBody>
          <a:bodyPr lIns="72000" tIns="72000"/>
          <a:lstStyle>
            <a:lvl1pPr>
              <a:spcAft>
                <a:spcPts val="300"/>
              </a:spcAft>
              <a:defRPr sz="2400" b="1">
                <a:solidFill>
                  <a:schemeClr val="bg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2971B3BB-5DA3-4D90-9FBE-671F2D31B8C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49263" y="1169988"/>
            <a:ext cx="5514975" cy="1846262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3167A018-D30F-4F22-906F-FE198CC34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49600" y="482400"/>
            <a:ext cx="1200283" cy="3924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213C83-E72D-4095-96F0-1F5055CD04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75520" y="494921"/>
            <a:ext cx="8648258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00719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gar content with 2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8C658F44-23BF-4E8A-B805-09F3AA13B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" y="1185739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E7210B8-3867-4DE8-9506-1DBD2DA2E6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69" y="1185739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B835CD9-D8DC-4686-9EA7-816B5407650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57200" y="5058963"/>
            <a:ext cx="11285538" cy="1105300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D97802-B6E1-4020-975A-E1AAADC6E7BF}"/>
              </a:ext>
            </a:extLst>
          </p:cNvPr>
          <p:cNvCxnSpPr>
            <a:endCxn id="3" idx="0"/>
          </p:cNvCxnSpPr>
          <p:nvPr userDrawn="1"/>
        </p:nvCxnSpPr>
        <p:spPr>
          <a:xfrm>
            <a:off x="6096000" y="1185739"/>
            <a:ext cx="3969" cy="387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4F9361A-55C9-414B-92AE-30749FB626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75520" y="494921"/>
            <a:ext cx="8670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0" name="Picture 19" descr="Icon&#10;&#10;Description automatically generated with medium confidence">
            <a:extLst>
              <a:ext uri="{FF2B5EF4-FFF2-40B4-BE49-F238E27FC236}">
                <a16:creationId xmlns:a16="http://schemas.microsoft.com/office/drawing/2014/main" id="{841FE51B-E923-594A-92DF-29A1E2AD3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49600" y="482400"/>
            <a:ext cx="1200283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481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iculture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47626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" y="3141000"/>
            <a:ext cx="5502001" cy="3002519"/>
          </a:xfrm>
        </p:spPr>
        <p:txBody>
          <a:bodyPr/>
          <a:lstStyle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1688343" cy="1686072"/>
          </a:xfrm>
          <a:solidFill>
            <a:schemeClr val="accent4"/>
          </a:solidFill>
          <a:ln>
            <a:noFill/>
          </a:ln>
        </p:spPr>
        <p:txBody>
          <a:bodyPr lIns="72000" tIns="72000"/>
          <a:lstStyle>
            <a:lvl1pPr>
              <a:spcAft>
                <a:spcPts val="300"/>
              </a:spcAft>
              <a:defRPr sz="2400">
                <a:solidFill>
                  <a:schemeClr val="bg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2971B3BB-5DA3-4D90-9FBE-671F2D31B8C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49263" y="1169988"/>
            <a:ext cx="5514975" cy="1846262"/>
          </a:xfrm>
        </p:spPr>
        <p:txBody>
          <a:bodyPr/>
          <a:lstStyle/>
          <a:p>
            <a:r>
              <a:rPr lang="en-GB" dirty="0"/>
              <a:t>Click icon to add table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4656776-DBF2-4CC7-A7BF-259618B066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0121" y="482400"/>
            <a:ext cx="1894923" cy="392400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38B73A-9AC5-4CCC-8646-A33A38A3F9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95600" y="494921"/>
            <a:ext cx="7911279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591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9351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iculture content with 2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8C658F44-23BF-4E8A-B805-09F3AA13B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" y="1185739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E7210B8-3867-4DE8-9506-1DBD2DA2E6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69" y="1185739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B835CD9-D8DC-4686-9EA7-816B5407650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57200" y="5058963"/>
            <a:ext cx="11285538" cy="1105300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D97802-B6E1-4020-975A-E1AAADC6E7BF}"/>
              </a:ext>
            </a:extLst>
          </p:cNvPr>
          <p:cNvCxnSpPr>
            <a:endCxn id="3" idx="0"/>
          </p:cNvCxnSpPr>
          <p:nvPr userDrawn="1"/>
        </p:nvCxnSpPr>
        <p:spPr>
          <a:xfrm>
            <a:off x="6096000" y="1185739"/>
            <a:ext cx="3969" cy="387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CD038E4-36AC-45F9-ADBC-B48318C4FD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95600" y="494921"/>
            <a:ext cx="7662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6A4FA804-F77F-5449-B3A6-83A37D395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0121" y="482400"/>
            <a:ext cx="1894923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814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dients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47626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" y="3141000"/>
            <a:ext cx="5502001" cy="30025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1688343" cy="1686072"/>
          </a:xfrm>
          <a:solidFill>
            <a:schemeClr val="accent5"/>
          </a:solidFill>
          <a:ln>
            <a:noFill/>
          </a:ln>
        </p:spPr>
        <p:txBody>
          <a:bodyPr lIns="72000" tIns="72000"/>
          <a:lstStyle>
            <a:lvl1pPr>
              <a:spcAft>
                <a:spcPts val="300"/>
              </a:spcAft>
              <a:defRPr sz="2400" b="1">
                <a:solidFill>
                  <a:schemeClr val="bg1"/>
                </a:solidFill>
              </a:defRPr>
            </a:lvl1pPr>
            <a:lvl2pPr marL="14287" indent="0">
              <a:lnSpc>
                <a:spcPts val="1900"/>
              </a:lnSpc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2971B3BB-5DA3-4D90-9FBE-671F2D31B8C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49263" y="1169988"/>
            <a:ext cx="5514975" cy="1846262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pic>
        <p:nvPicPr>
          <p:cNvPr id="4" name="Picture 3" descr="A picture containing text, tableware, clipart, dishware&#10;&#10;Description automatically generated">
            <a:extLst>
              <a:ext uri="{FF2B5EF4-FFF2-40B4-BE49-F238E27FC236}">
                <a16:creationId xmlns:a16="http://schemas.microsoft.com/office/drawing/2014/main" id="{F0C8BF0A-0BA0-4132-8883-8F35BFFF7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49263" y="482400"/>
            <a:ext cx="1905466" cy="392400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74AAED6-29C4-44BB-B90F-2FDD35757F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95600" y="494921"/>
            <a:ext cx="7662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992109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dients content with 2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8C658F44-23BF-4E8A-B805-09F3AA13B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" y="1185739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E7210B8-3867-4DE8-9506-1DBD2DA2E6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69" y="1185739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B835CD9-D8DC-4686-9EA7-816B5407650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57200" y="5058963"/>
            <a:ext cx="11285538" cy="1105300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D97802-B6E1-4020-975A-E1AAADC6E7BF}"/>
              </a:ext>
            </a:extLst>
          </p:cNvPr>
          <p:cNvCxnSpPr>
            <a:endCxn id="3" idx="0"/>
          </p:cNvCxnSpPr>
          <p:nvPr userDrawn="1"/>
        </p:nvCxnSpPr>
        <p:spPr>
          <a:xfrm>
            <a:off x="6096000" y="1185739"/>
            <a:ext cx="3969" cy="387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2C4B921-375D-4208-B58B-F864F4DF12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95600" y="494921"/>
            <a:ext cx="7662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1" name="Picture 20" descr="A picture containing text, tableware, clipart, dishware&#10;&#10;Description automatically generated">
            <a:extLst>
              <a:ext uri="{FF2B5EF4-FFF2-40B4-BE49-F238E27FC236}">
                <a16:creationId xmlns:a16="http://schemas.microsoft.com/office/drawing/2014/main" id="{4A6C842B-CB0F-8841-ABA0-7A1814D19F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49263" y="482400"/>
            <a:ext cx="1905466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4173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ail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47626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" y="3141000"/>
            <a:ext cx="5502001" cy="30025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1688343" cy="1686072"/>
          </a:xfrm>
          <a:solidFill>
            <a:schemeClr val="accent6"/>
          </a:solidFill>
          <a:ln>
            <a:noFill/>
          </a:ln>
        </p:spPr>
        <p:txBody>
          <a:bodyPr lIns="72000" tIns="72000"/>
          <a:lstStyle>
            <a:lvl1pPr>
              <a:spcAft>
                <a:spcPts val="300"/>
              </a:spcAft>
              <a:defRPr sz="2400" b="1">
                <a:solidFill>
                  <a:schemeClr val="bg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2971B3BB-5DA3-4D90-9FBE-671F2D31B8C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49263" y="1169988"/>
            <a:ext cx="5514975" cy="1846262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6F233AE-CB5D-49DB-B2F9-31BEF0687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49263" y="482400"/>
            <a:ext cx="1210453" cy="392400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3A471CB-5387-4079-BBC4-CFB5A330ED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18463" y="494921"/>
            <a:ext cx="8454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35895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tail content with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8C658F44-23BF-4E8A-B805-09F3AA13B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24000" y="1185739"/>
            <a:ext cx="9318000" cy="47626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50E54-1CE4-4D91-BC60-EF6F8D5F85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9369" y="464736"/>
            <a:ext cx="5494869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A98885F-BA82-4755-89A7-10A5DD1370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69" y="1185738"/>
            <a:ext cx="1954631" cy="4762622"/>
          </a:xfrm>
          <a:solidFill>
            <a:schemeClr val="tx2"/>
          </a:solidFill>
          <a:ln>
            <a:noFill/>
          </a:ln>
        </p:spPr>
        <p:txBody>
          <a:bodyPr lIns="72000" tIns="72000"/>
          <a:lstStyle>
            <a:lvl1pPr>
              <a:spcAft>
                <a:spcPts val="300"/>
              </a:spcAft>
              <a:defRPr sz="2000" b="1">
                <a:solidFill>
                  <a:schemeClr val="bg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7797346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gredients content with 2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8C658F44-23BF-4E8A-B805-09F3AA13B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" y="1185739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E7210B8-3867-4DE8-9506-1DBD2DA2E6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69" y="1185739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B835CD9-D8DC-4686-9EA7-816B5407650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57200" y="5058963"/>
            <a:ext cx="11285538" cy="1105300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D97802-B6E1-4020-975A-E1AAADC6E7BF}"/>
              </a:ext>
            </a:extLst>
          </p:cNvPr>
          <p:cNvCxnSpPr>
            <a:endCxn id="3" idx="0"/>
          </p:cNvCxnSpPr>
          <p:nvPr userDrawn="1"/>
        </p:nvCxnSpPr>
        <p:spPr>
          <a:xfrm>
            <a:off x="6096000" y="1185739"/>
            <a:ext cx="3969" cy="387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3371C2D-9CC4-498D-897D-EBACE00263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18463" y="494921"/>
            <a:ext cx="8454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5878E00-BB30-AB4E-B5FB-355BFD1FF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49263" y="482400"/>
            <a:ext cx="1210453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5460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361" y="1122126"/>
            <a:ext cx="9145280" cy="238782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361" y="3601597"/>
            <a:ext cx="9145280" cy="16567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EE7F-8A66-4345-A130-D972883D7CC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FD86-DBB3-E44E-9904-B0E402D0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215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EE7F-8A66-4345-A130-D972883D7CC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FD86-DBB3-E44E-9904-B0E402D0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3882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89" y="1709664"/>
            <a:ext cx="10515023" cy="285317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89" y="4589312"/>
            <a:ext cx="10515023" cy="149990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EE7F-8A66-4345-A130-D972883D7CC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FD86-DBB3-E44E-9904-B0E402D0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5307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209" y="1825746"/>
            <a:ext cx="5135899" cy="4351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8895" y="1825746"/>
            <a:ext cx="5135899" cy="4351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EE7F-8A66-4345-A130-D972883D7CC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FD86-DBB3-E44E-9904-B0E402D0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57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8576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70" y="365557"/>
            <a:ext cx="10515025" cy="13247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70" y="1681153"/>
            <a:ext cx="5158943" cy="8237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70" y="2504928"/>
            <a:ext cx="5158943" cy="3685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809" y="1681153"/>
            <a:ext cx="5181984" cy="8237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809" y="2504928"/>
            <a:ext cx="5181984" cy="3685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EE7F-8A66-4345-A130-D972883D7CC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FD86-DBB3-E44E-9904-B0E402D0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9519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EE7F-8A66-4345-A130-D972883D7CC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FD86-DBB3-E44E-9904-B0E402D0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0530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EE7F-8A66-4345-A130-D972883D7CC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FD86-DBB3-E44E-9904-B0E402D0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41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68" y="457201"/>
            <a:ext cx="3932573" cy="16007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985" y="987715"/>
            <a:ext cx="6172809" cy="48734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68" y="2057910"/>
            <a:ext cx="3932573" cy="38113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EE7F-8A66-4345-A130-D972883D7CC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FD86-DBB3-E44E-9904-B0E402D0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902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68" y="457201"/>
            <a:ext cx="3932573" cy="16007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985" y="987715"/>
            <a:ext cx="6172809" cy="48734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68" y="2057910"/>
            <a:ext cx="3932573" cy="38113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EE7F-8A66-4345-A130-D972883D7CC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FD86-DBB3-E44E-9904-B0E402D0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55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EE7F-8A66-4345-A130-D972883D7CC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FD86-DBB3-E44E-9904-B0E402D0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9717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5396" y="365558"/>
            <a:ext cx="2629397" cy="5811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210" y="365558"/>
            <a:ext cx="7642401" cy="5811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EE7F-8A66-4345-A130-D972883D7CC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FD86-DBB3-E44E-9904-B0E402D0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1659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818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C0C0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338850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9942" y="119204"/>
            <a:ext cx="10380981" cy="553998"/>
          </a:xfrm>
        </p:spPr>
        <p:txBody>
          <a:bodyPr lIns="0" tIns="0" rIns="0" bIns="0"/>
          <a:lstStyle>
            <a:lvl1pPr>
              <a:defRPr sz="3600" b="1" i="0">
                <a:solidFill>
                  <a:srgbClr val="1818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2886" y="1406474"/>
            <a:ext cx="5084656" cy="338554"/>
          </a:xfrm>
        </p:spPr>
        <p:txBody>
          <a:bodyPr lIns="0" tIns="0" rIns="0" bIns="0"/>
          <a:lstStyle>
            <a:lvl1pPr>
              <a:defRPr sz="2200" b="0" i="0">
                <a:solidFill>
                  <a:srgbClr val="0C0C0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19693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9942" y="119204"/>
            <a:ext cx="10380981" cy="553998"/>
          </a:xfrm>
        </p:spPr>
        <p:txBody>
          <a:bodyPr lIns="0" tIns="0" rIns="0" bIns="0"/>
          <a:lstStyle>
            <a:lvl1pPr>
              <a:defRPr sz="3600" b="1" i="0">
                <a:solidFill>
                  <a:srgbClr val="1818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139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"/>
          <a:stretch/>
        </p:blipFill>
        <p:spPr>
          <a:xfrm>
            <a:off x="-56562" y="-735291"/>
            <a:ext cx="12338050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536" y="493200"/>
            <a:ext cx="1441851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33"/>
            <a:ext cx="6086324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8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261" y="1761559"/>
            <a:ext cx="5578939" cy="2299453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002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2010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9942" y="119204"/>
            <a:ext cx="10380981" cy="553998"/>
          </a:xfrm>
        </p:spPr>
        <p:txBody>
          <a:bodyPr lIns="0" tIns="0" rIns="0" bIns="0"/>
          <a:lstStyle>
            <a:lvl1pPr>
              <a:defRPr sz="3600" b="1" i="0">
                <a:solidFill>
                  <a:srgbClr val="1818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225450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0580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717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18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895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630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12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42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852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047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23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323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65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784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890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25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46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61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64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014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4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41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5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286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0313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7250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19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51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810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6630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3069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30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6788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409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es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45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309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1621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823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5811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13864" y="3418385"/>
            <a:ext cx="500607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3865" y="981076"/>
            <a:ext cx="4814703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8002" y="2133601"/>
            <a:ext cx="4820564" cy="548868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62000" y="3576792"/>
            <a:ext cx="4565915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508001" y="3573089"/>
            <a:ext cx="168273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pic>
        <p:nvPicPr>
          <p:cNvPr id="1026" name="Picture 2" descr="M:\Central Marketing File (2016)\Central Team\Brand\Logos\MASTER LOGOS\Ius Laboris\NEW UK LOGO\IusLaboris-UK_Logo_RGB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5589240"/>
            <a:ext cx="3216859" cy="34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704" y="0"/>
            <a:ext cx="5855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08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6828" y="-1"/>
            <a:ext cx="6785173" cy="51147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3864" y="3257624"/>
            <a:ext cx="5582136" cy="443198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8002" y="3884799"/>
            <a:ext cx="5587999" cy="246221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  <a:lvl2pPr>
              <a:spcBef>
                <a:spcPts val="3000"/>
              </a:spcBef>
              <a:defRPr sz="10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508002" y="-1"/>
            <a:ext cx="3763796" cy="24371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b" anchorCtr="0"/>
          <a:lstStyle/>
          <a:p>
            <a:pPr algn="l"/>
            <a:endParaRPr lang="en-GB" sz="7200" b="1">
              <a:solidFill>
                <a:schemeClr val="bg1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407702" y="6566326"/>
            <a:ext cx="827043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lewissilkin.com	</a:t>
            </a:r>
            <a:fld id="{8997EE35-0505-4E8B-8EED-B674149DBCD9}" type="slidenum">
              <a:rPr lang="en-GB" sz="900" b="1" smtClean="0">
                <a:solidFill>
                  <a:schemeClr val="tx1"/>
                </a:solidFill>
              </a:rPr>
              <a:pPr algn="r" defTabSz="927100"/>
              <a:t>‹#›</a:t>
            </a:fld>
            <a:endParaRPr lang="en-GB" sz="900" b="1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08000" y="1329181"/>
            <a:ext cx="1171328" cy="1107996"/>
          </a:xfrm>
        </p:spPr>
        <p:txBody>
          <a:bodyPr wrap="none" lIns="144000" tIns="0" bIns="0" anchor="b" anchorCtr="0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813283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1498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14352" y="1963867"/>
            <a:ext cx="11169649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5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5750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3863" y="1963866"/>
            <a:ext cx="5417957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60180" y="1963866"/>
            <a:ext cx="5417957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9001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3864" y="1963866"/>
            <a:ext cx="3529881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358253" y="1963866"/>
            <a:ext cx="3529881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48257" y="1963866"/>
            <a:ext cx="3529881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9911211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60180" y="1963866"/>
            <a:ext cx="5417957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0515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3863" y="1963866"/>
            <a:ext cx="5417957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3863" y="952970"/>
            <a:ext cx="11164276" cy="387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34849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3862" y="1963866"/>
            <a:ext cx="6158201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146939" y="1944689"/>
            <a:ext cx="4531200" cy="246221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146939" y="4116115"/>
            <a:ext cx="4531200" cy="246221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8"/>
          <p:cNvSpPr txBox="1">
            <a:spLocks/>
          </p:cNvSpPr>
          <p:nvPr userDrawn="1"/>
        </p:nvSpPr>
        <p:spPr>
          <a:xfrm>
            <a:off x="7146939" y="5478189"/>
            <a:ext cx="45312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353181" y="5605542"/>
            <a:ext cx="4330819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7146939" y="3307337"/>
            <a:ext cx="45312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353181" y="3412738"/>
            <a:ext cx="4330819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95653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32819" y="2738430"/>
            <a:ext cx="8464551" cy="387798"/>
          </a:xfrm>
        </p:spPr>
        <p:txBody>
          <a:bodyPr lIns="0" tIns="0" rIns="0" bIns="0"/>
          <a:lstStyle>
            <a:lvl1pPr>
              <a:defRPr sz="2800" b="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2820" y="3657898"/>
            <a:ext cx="9961033" cy="369332"/>
          </a:xfrm>
        </p:spPr>
        <p:txBody>
          <a:bodyPr lIns="0"/>
          <a:lstStyle>
            <a:lvl1pPr>
              <a:defRPr sz="2400" b="0">
                <a:solidFill>
                  <a:srgbClr val="333333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24617" y="598328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0AFA0865-A50D-4F23-9885-747DD1748295}" type="datetimeFigureOut">
              <a:rPr lang="en-GB" altLang="en-US"/>
              <a:pPr>
                <a:defRPr/>
              </a:pPr>
              <a:t>07/12/2023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98414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7880" y="1032406"/>
            <a:ext cx="4988267" cy="332399"/>
          </a:xfrm>
        </p:spPr>
        <p:txBody>
          <a:bodyPr/>
          <a:lstStyle>
            <a:lvl1pPr>
              <a:defRPr sz="2400">
                <a:solidFill>
                  <a:srgbClr val="333333"/>
                </a:solidFill>
              </a:defRPr>
            </a:lvl1pPr>
          </a:lstStyle>
          <a:p>
            <a:r>
              <a:rPr lang="fr-FR" noProof="0"/>
              <a:t>Click to edit Master title style</a:t>
            </a:r>
            <a:endParaRPr lang="en-GB" noProof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1557880" y="1966080"/>
            <a:ext cx="5000965" cy="307777"/>
          </a:xfr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33333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GB" noProof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10313"/>
            <a:ext cx="28448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50192-3DB7-49C1-A274-4F27BC851FF8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2680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09375" y="1371600"/>
            <a:ext cx="10210800" cy="94384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21367" y="570319"/>
            <a:ext cx="10231967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144000" y="6310313"/>
            <a:ext cx="2844800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739B3-A908-4C48-A86E-CA8AFA6D0F2F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393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1354667" y="931864"/>
            <a:ext cx="10691284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144000" y="6310313"/>
            <a:ext cx="28448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46AB1-76E7-4D7B-BB4F-4DEA68566A96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3764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36893" y="1379021"/>
            <a:ext cx="4171244" cy="307777"/>
          </a:xfrm>
        </p:spPr>
        <p:txBody>
          <a:bodyPr/>
          <a:lstStyle>
            <a:lvl1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1pPr>
            <a:lvl2pPr marL="0" indent="0" algn="l">
              <a:spcBef>
                <a:spcPts val="0"/>
              </a:spcBef>
              <a:defRPr sz="1800">
                <a:solidFill>
                  <a:srgbClr val="333333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11333" y="1379021"/>
            <a:ext cx="5723467" cy="307777"/>
          </a:xfrm>
        </p:spPr>
        <p:txBody>
          <a:bodyPr/>
          <a:lstStyle>
            <a:lvl1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1pPr>
            <a:lvl2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2pPr>
            <a:lvl3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3pPr>
            <a:lvl4pPr marL="0" indent="0" algn="l">
              <a:spcBef>
                <a:spcPts val="0"/>
              </a:spcBef>
              <a:defRPr sz="1800"/>
            </a:lvl4pPr>
            <a:lvl5pPr marL="0" indent="0" algn="l"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21367" y="570319"/>
            <a:ext cx="10231967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144000" y="6310313"/>
            <a:ext cx="2844800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5CED4-D762-4F75-A93B-3F38A4FB796E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2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057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6"/>
          <p:cNvSpPr txBox="1">
            <a:spLocks noChangeArrowheads="1"/>
          </p:cNvSpPr>
          <p:nvPr userDrawn="1"/>
        </p:nvSpPr>
        <p:spPr bwMode="auto">
          <a:xfrm>
            <a:off x="1524001" y="6323013"/>
            <a:ext cx="6144684" cy="2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  <a:defRPr/>
            </a:pPr>
            <a:r>
              <a:rPr lang="en-GB" sz="900">
                <a:solidFill>
                  <a:srgbClr val="FF1300"/>
                </a:solidFill>
              </a:rPr>
              <a:t>www.iuslaboris.com</a:t>
            </a:r>
          </a:p>
          <a:p>
            <a:pPr eaLnBrk="1" hangingPunct="1">
              <a:lnSpc>
                <a:spcPct val="50000"/>
              </a:lnSpc>
              <a:defRPr/>
            </a:pPr>
            <a:endParaRPr lang="fr-FR" sz="900">
              <a:solidFill>
                <a:srgbClr val="FF0000"/>
              </a:solidFill>
            </a:endParaRPr>
          </a:p>
        </p:txBody>
      </p:sp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1534584" y="5708650"/>
            <a:ext cx="7128933" cy="37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North America: </a:t>
            </a:r>
            <a:r>
              <a:rPr lang="en-GB" sz="600"/>
              <a:t>Mexico - United States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Central &amp; South America: </a:t>
            </a:r>
            <a:r>
              <a:rPr lang="en-GB" sz="600"/>
              <a:t>Argentina - Brazil - Chile - Colombia - Panama - Peru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Western Europe: </a:t>
            </a:r>
            <a:r>
              <a:rPr lang="en-GB" sz="600"/>
              <a:t>Austria - Belgium - Cyprus - Denmark - Finland - France - Germany - Greece - Ireland - Italy 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/>
              <a:t>Luxembourg - Netherlands - Norway - Portugal - Spain - Sweden - Switzerland - United Kingdom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Eastern Europe: </a:t>
            </a:r>
            <a:r>
              <a:rPr lang="en-GB" sz="600"/>
              <a:t>Czech Republic - Estonia - Hungary - Latvia - Lithuania - Poland - Romania - Russia - Slovakia - Turkey - Ukraine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Middle East &amp; Asia Pacific: </a:t>
            </a:r>
            <a:r>
              <a:rPr lang="en-GB" sz="600"/>
              <a:t>China - India - Israel - Japan - Korea, Republic of - New Zealand - United Arab Emirates</a:t>
            </a:r>
          </a:p>
        </p:txBody>
      </p:sp>
    </p:spTree>
    <p:extLst>
      <p:ext uri="{BB962C8B-B14F-4D97-AF65-F5344CB8AC3E}">
        <p14:creationId xmlns:p14="http://schemas.microsoft.com/office/powerpoint/2010/main" val="16739702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4401"/>
            <a:ext cx="12192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857" y="494064"/>
            <a:ext cx="1896403" cy="8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067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952"/>
          <a:stretch/>
        </p:blipFill>
        <p:spPr>
          <a:xfrm>
            <a:off x="-7741" y="-1526"/>
            <a:ext cx="16123260" cy="6992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228" y="493200"/>
            <a:ext cx="1922467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524003"/>
            <a:ext cx="6086324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8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261" y="1761559"/>
            <a:ext cx="5578939" cy="2299453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83311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1453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7407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6546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8461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422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4723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89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12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878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2933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147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0570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0303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171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7474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4401"/>
            <a:ext cx="12192001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857" y="494064"/>
            <a:ext cx="1896403" cy="8091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7050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8959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726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36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364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2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2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2978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1213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1818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4670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2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235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5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6992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6936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4793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4016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7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18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slideLayout" Target="../slideLayouts/slideLayout178.xml"/><Relationship Id="rId25" Type="http://schemas.openxmlformats.org/officeDocument/2006/relationships/theme" Target="../theme/theme10.xml"/><Relationship Id="rId2" Type="http://schemas.openxmlformats.org/officeDocument/2006/relationships/slideLayout" Target="../slideLayouts/slideLayout163.xml"/><Relationship Id="rId16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24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23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71.xml"/><Relationship Id="rId19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Relationship Id="rId22" Type="http://schemas.openxmlformats.org/officeDocument/2006/relationships/slideLayout" Target="../slideLayouts/slideLayout18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image" Target="../media/image75.png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5" Type="http://schemas.openxmlformats.org/officeDocument/2006/relationships/image" Target="../media/image77.png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image" Target="../media/image76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57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34" Type="http://schemas.openxmlformats.org/officeDocument/2006/relationships/image" Target="../media/image21.png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24.xml"/><Relationship Id="rId33" Type="http://schemas.openxmlformats.org/officeDocument/2006/relationships/theme" Target="../theme/theme8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29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32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28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31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Relationship Id="rId27" Type="http://schemas.openxmlformats.org/officeDocument/2006/relationships/slideLayout" Target="../slideLayouts/slideLayout126.xml"/><Relationship Id="rId30" Type="http://schemas.openxmlformats.org/officeDocument/2006/relationships/slideLayout" Target="../slideLayouts/slideLayout129.xml"/><Relationship Id="rId35" Type="http://schemas.openxmlformats.org/officeDocument/2006/relationships/image" Target="../media/image22.png"/><Relationship Id="rId8" Type="http://schemas.openxmlformats.org/officeDocument/2006/relationships/slideLayout" Target="../slideLayouts/slideLayout107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4.xml"/><Relationship Id="rId18" Type="http://schemas.openxmlformats.org/officeDocument/2006/relationships/slideLayout" Target="../slideLayouts/slideLayout149.xml"/><Relationship Id="rId26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5" Type="http://schemas.openxmlformats.org/officeDocument/2006/relationships/slideLayout" Target="../slideLayouts/slideLayout156.xml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51.xml"/><Relationship Id="rId29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24" Type="http://schemas.openxmlformats.org/officeDocument/2006/relationships/slideLayout" Target="../slideLayouts/slideLayout155.xml"/><Relationship Id="rId32" Type="http://schemas.openxmlformats.org/officeDocument/2006/relationships/image" Target="../media/image51.png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23" Type="http://schemas.openxmlformats.org/officeDocument/2006/relationships/slideLayout" Target="../slideLayouts/slideLayout154.xml"/><Relationship Id="rId28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150.xml"/><Relationship Id="rId31" Type="http://schemas.openxmlformats.org/officeDocument/2006/relationships/theme" Target="../theme/theme9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Relationship Id="rId22" Type="http://schemas.openxmlformats.org/officeDocument/2006/relationships/slideLayout" Target="../slideLayouts/slideLayout153.xml"/><Relationship Id="rId27" Type="http://schemas.openxmlformats.org/officeDocument/2006/relationships/slideLayout" Target="../slideLayouts/slideLayout158.xml"/><Relationship Id="rId30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012" y="4484012"/>
            <a:ext cx="2373988" cy="23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1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7" r:id="rId2"/>
    <p:sldLayoutId id="2147483662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72" r:id="rId10"/>
    <p:sldLayoutId id="2147483712" r:id="rId11"/>
    <p:sldLayoutId id="2147483668" r:id="rId12"/>
    <p:sldLayoutId id="2147483669" r:id="rId13"/>
    <p:sldLayoutId id="2147483670" r:id="rId14"/>
    <p:sldLayoutId id="2147483671" r:id="rId15"/>
    <p:sldLayoutId id="214748375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F8BA73-D540-4248-9104-EFB6D27CD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396000"/>
            <a:ext cx="11356335" cy="6522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Slide 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D1FE0-ACAF-463F-B02D-6DACDCAC1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999" y="1152000"/>
            <a:ext cx="11331453" cy="49915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32660-5A9E-434A-9E55-383EC42FA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2000" y="6501600"/>
            <a:ext cx="7229215" cy="2345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5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15904-CB13-481D-BEFC-1521B5504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9369" y="6484243"/>
            <a:ext cx="366804" cy="256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fld id="{226EDAEA-14EA-4673-B5B9-9B46C756163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07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1" r:id="rId19"/>
    <p:sldLayoutId id="2147483902" r:id="rId20"/>
    <p:sldLayoutId id="2147483903" r:id="rId21"/>
    <p:sldLayoutId id="2147483904" r:id="rId22"/>
    <p:sldLayoutId id="2147483905" r:id="rId23"/>
    <p:sldLayoutId id="2147483906" r:id="rId24"/>
  </p:sldLayoutIdLst>
  <p:hf hdr="0" dt="0"/>
  <p:txStyles>
    <p:titleStyle>
      <a:lvl1pPr algn="l" defTabSz="914400" rtl="0" eaLnBrk="1" latinLnBrk="0" hangingPunct="1">
        <a:lnSpc>
          <a:spcPts val="288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1pPr>
      <a:lvl2pPr marL="215900" indent="-216000" algn="l" defTabSz="914400" rtl="0" eaLnBrk="1" latinLnBrk="0" hangingPunct="1">
        <a:lnSpc>
          <a:spcPts val="1920"/>
        </a:lnSpc>
        <a:spcBef>
          <a:spcPts val="0"/>
        </a:spcBef>
        <a:spcAft>
          <a:spcPts val="800"/>
        </a:spcAft>
        <a:buSzPct val="95000"/>
        <a:buFont typeface="Symbol" panose="05050102010706020507" pitchFamily="18" charset="2"/>
        <a:buChar char="·"/>
        <a:tabLst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160"/>
        </a:lnSpc>
        <a:spcBef>
          <a:spcPts val="0"/>
        </a:spcBef>
        <a:spcAft>
          <a:spcPts val="0"/>
        </a:spcAft>
        <a:buSzPct val="95000"/>
        <a:buFont typeface="Symbol" panose="05050102010706020507" pitchFamily="18" charset="2"/>
        <a:buChar char="-"/>
        <a:tabLst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160"/>
        </a:lnSpc>
        <a:spcBef>
          <a:spcPts val="1200"/>
        </a:spcBef>
        <a:spcAft>
          <a:spcPts val="0"/>
        </a:spcAft>
        <a:buSzPct val="95000"/>
        <a:buFont typeface="Symbol" panose="05050102010706020507" pitchFamily="18" charset="2"/>
        <a:buNone/>
        <a:tabLst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2160"/>
        </a:lnSpc>
        <a:spcBef>
          <a:spcPts val="1200"/>
        </a:spcBef>
        <a:spcAft>
          <a:spcPts val="0"/>
        </a:spcAft>
        <a:buSzPct val="95000"/>
        <a:buFont typeface="Symbol" panose="05050102010706020507" pitchFamily="18" charset="2"/>
        <a:buNone/>
        <a:tabLst/>
        <a:defRPr sz="1800" b="1" i="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705" y="812501"/>
            <a:ext cx="10517584" cy="1324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705" y="2272690"/>
            <a:ext cx="10517584" cy="347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0705" y="6415631"/>
            <a:ext cx="2744608" cy="365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0EE7F-8A66-4345-A130-D972883D7CC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1041" y="6415631"/>
            <a:ext cx="4116912" cy="365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3681" y="6415631"/>
            <a:ext cx="2744608" cy="365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CFD86-DBB3-E44E-9904-B0E402D0B42E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69CD1C65-C762-FE4C-8E3C-A76B6194AD9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16" y="227963"/>
            <a:ext cx="1896457" cy="51560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CD6193C-C451-B646-9660-A04A615CEC7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9154" y="5836408"/>
            <a:ext cx="12201153" cy="1021593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39D6CDA-AF84-914E-BF30-50D2354E032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273" y="227963"/>
            <a:ext cx="3033033" cy="72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9942" y="119204"/>
            <a:ext cx="1038098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1818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2886" y="1406474"/>
            <a:ext cx="5084656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0C0C0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374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012" y="4484012"/>
            <a:ext cx="2373988" cy="2373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0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D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012" y="4484012"/>
            <a:ext cx="2373988" cy="2373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76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863" y="952970"/>
            <a:ext cx="11164276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863" y="1963866"/>
            <a:ext cx="11164276" cy="233910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Body text</a:t>
            </a:r>
          </a:p>
          <a:p>
            <a:pPr lvl="2"/>
            <a:r>
              <a:rPr lang="en-US"/>
              <a:t>Bullet (level 1)</a:t>
            </a:r>
          </a:p>
          <a:p>
            <a:pPr lvl="3"/>
            <a:r>
              <a:rPr lang="en-US"/>
              <a:t>Bullet (level 2)</a:t>
            </a:r>
          </a:p>
          <a:p>
            <a:pPr lvl="4"/>
            <a:r>
              <a:rPr lang="en-US"/>
              <a:t>Bullet (level 3)</a:t>
            </a:r>
          </a:p>
          <a:p>
            <a:pPr lvl="5"/>
            <a:r>
              <a:rPr lang="en-US"/>
              <a:t>Bullet (level 4)</a:t>
            </a:r>
          </a:p>
          <a:p>
            <a:pPr lvl="6"/>
            <a:r>
              <a:rPr lang="en-US"/>
              <a:t>Key message text</a:t>
            </a:r>
            <a:endParaRPr lang="en-GB"/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3407702" y="6566326"/>
            <a:ext cx="827043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lewissilkin.com	</a:t>
            </a:r>
            <a:fld id="{8997EE35-0505-4E8B-8EED-B674149DBCD9}" type="slidenum">
              <a:rPr lang="en-GB" sz="900" b="1" smtClean="0">
                <a:solidFill>
                  <a:schemeClr val="tx1"/>
                </a:solidFill>
              </a:rPr>
              <a:pPr algn="r" defTabSz="927100"/>
              <a:t>‹#›</a:t>
            </a:fld>
            <a:endParaRPr lang="en-GB" sz="900" b="1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08000" y="1788536"/>
            <a:ext cx="1117600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513863" y="361950"/>
            <a:ext cx="11164276" cy="351196"/>
            <a:chOff x="385397" y="1493628"/>
            <a:chExt cx="8373207" cy="351196"/>
          </a:xfrm>
        </p:grpSpPr>
        <p:sp>
          <p:nvSpPr>
            <p:cNvPr id="19" name="Rectangle 18"/>
            <p:cNvSpPr/>
            <p:nvPr userDrawn="1"/>
          </p:nvSpPr>
          <p:spPr>
            <a:xfrm>
              <a:off x="385397" y="1493628"/>
              <a:ext cx="1551044" cy="347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207560" y="1493628"/>
              <a:ext cx="1551044" cy="34787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5937" y="1493628"/>
              <a:ext cx="792088" cy="35119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6000" y="1493628"/>
              <a:ext cx="7286171" cy="347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203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</p:sldLayoutIdLst>
  <p:txStyles>
    <p:titleStyle>
      <a:lvl1pPr algn="l" defTabSz="781903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Wingdings" panose="05000000000000000000" pitchFamily="2" charset="2"/>
        <a:buChar char="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932138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090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40">
          <p15:clr>
            <a:srgbClr val="F26B43"/>
          </p15:clr>
        </p15:guide>
        <p15:guide id="6" pos="5520">
          <p15:clr>
            <a:srgbClr val="F26B43"/>
          </p15:clr>
        </p15:guide>
        <p15:guide id="7" orient="horz" pos="3930">
          <p15:clr>
            <a:srgbClr val="F26B43"/>
          </p15:clr>
        </p15:guide>
        <p15:guide id="8" orient="horz" pos="848">
          <p15:clr>
            <a:srgbClr val="F26B43"/>
          </p15:clr>
        </p15:guide>
        <p15:guide id="9" orient="horz" pos="122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4032" y="5059524"/>
            <a:ext cx="2397968" cy="1798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111" y="6363946"/>
            <a:ext cx="104807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8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 baseline="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013" y="4484012"/>
            <a:ext cx="2373988" cy="2373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84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8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CCB9F-1DF9-A9CD-8323-560194BF2E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45924" y="6359399"/>
            <a:ext cx="17001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A8614-5DCE-BAF7-4024-8F5049857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D1B17C-C6E1-E5D4-FFA9-0D1C4EF92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B5F695-8BE0-0AB3-4595-5FA5FDD2D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CA67CCD-8A38-9B62-14A6-59D39B22D299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8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  <p:sldLayoutId id="2147483848" r:id="rId30"/>
    <p:sldLayoutId id="2147483849" r:id="rId31"/>
    <p:sldLayoutId id="2147483850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CCB9F-1DF9-A9CD-8323-560194BF2E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45924" y="6359399"/>
            <a:ext cx="17001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A8614-5DCE-BAF7-4024-8F5049857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D1B17C-C6E1-E5D4-FFA9-0D1C4EF92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B5F695-8BE0-0AB3-4595-5FA5FDD2D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CA67CCD-8A38-9B62-14A6-59D39B22D299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1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3" r:id="rId22"/>
    <p:sldLayoutId id="2147483874" r:id="rId23"/>
    <p:sldLayoutId id="2147483875" r:id="rId24"/>
    <p:sldLayoutId id="2147483876" r:id="rId25"/>
    <p:sldLayoutId id="2147483877" r:id="rId26"/>
    <p:sldLayoutId id="2147483878" r:id="rId27"/>
    <p:sldLayoutId id="2147483879" r:id="rId28"/>
    <p:sldLayoutId id="2147483880" r:id="rId29"/>
    <p:sldLayoutId id="2147483881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0.xml"/><Relationship Id="rId4" Type="http://schemas.openxmlformats.org/officeDocument/2006/relationships/image" Target="../media/image7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5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0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9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9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9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9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9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9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0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0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0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9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7.xml"/><Relationship Id="rId4" Type="http://schemas.openxmlformats.org/officeDocument/2006/relationships/image" Target="../media/image12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3" Type="http://schemas.openxmlformats.org/officeDocument/2006/relationships/hyperlink" Target="https://www.northerncarealliance.nhs.uk/application/files/8216/9391/3377/Final_SCARF_Colleague_Support_Folder_V2_23.pdf" TargetMode="External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7.xml"/><Relationship Id="rId6" Type="http://schemas.openxmlformats.org/officeDocument/2006/relationships/image" Target="../media/image124.png"/><Relationship Id="rId5" Type="http://schemas.openxmlformats.org/officeDocument/2006/relationships/hyperlink" Target="https://www.northerncarealliance.nhs.uk/myhub" TargetMode="External"/><Relationship Id="rId10" Type="http://schemas.openxmlformats.org/officeDocument/2006/relationships/image" Target="../media/image128.jpeg"/><Relationship Id="rId4" Type="http://schemas.openxmlformats.org/officeDocument/2006/relationships/image" Target="../media/image123.png"/><Relationship Id="rId9" Type="http://schemas.openxmlformats.org/officeDocument/2006/relationships/image" Target="../media/image1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hyperlink" Target="https://www.northerncarealliance.nhs.uk/myhub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18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7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jpeg"/><Relationship Id="rId9" Type="http://schemas.openxmlformats.org/officeDocument/2006/relationships/image" Target="../media/image1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8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1.xml"/><Relationship Id="rId5" Type="http://schemas.openxmlformats.org/officeDocument/2006/relationships/image" Target="../media/image90.png"/><Relationship Id="rId4" Type="http://schemas.openxmlformats.org/officeDocument/2006/relationships/hyperlink" Target="https://www.cipd.co.uk/membership/benefits/wellbeing-helpline-service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1.xml"/><Relationship Id="rId5" Type="http://schemas.openxmlformats.org/officeDocument/2006/relationships/image" Target="../media/image90.png"/><Relationship Id="rId4" Type="http://schemas.openxmlformats.org/officeDocument/2006/relationships/hyperlink" Target="https://www.cipd.co.uk/membership/benefits/wellbeing-helpline-service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18A983-AEBB-A6F5-1566-C2F777401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3D1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7E007F-CE10-B39A-408D-FE68E59B1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519" y="246925"/>
            <a:ext cx="6364150" cy="6364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E7A784-FD78-E630-FDCF-05F3A7EFF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04" y="574100"/>
            <a:ext cx="1800000" cy="61894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AC4B409A-0FB7-02AE-E152-281976C7A8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21416" y="2442613"/>
            <a:ext cx="4577737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Menstrual health is a workplace issue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FEF64E-A2D2-E4E9-D488-97F508CA1CB8}"/>
              </a:ext>
            </a:extLst>
          </p:cNvPr>
          <p:cNvSpPr txBox="1"/>
          <p:nvPr/>
        </p:nvSpPr>
        <p:spPr>
          <a:xfrm>
            <a:off x="7459847" y="3942389"/>
            <a:ext cx="457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Thursday </a:t>
            </a:r>
            <a:r>
              <a:rPr lang="en-US" dirty="0">
                <a:solidFill>
                  <a:prstClr val="white"/>
                </a:solidFill>
                <a:latin typeface="Trebuchet MS"/>
              </a:rPr>
              <a:t>07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lang="en-US" dirty="0">
                <a:solidFill>
                  <a:prstClr val="white"/>
                </a:solidFill>
                <a:latin typeface="Trebuchet MS"/>
              </a:rPr>
              <a:t>December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12:00 – 13:00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Title 14">
            <a:extLst>
              <a:ext uri="{FF2B5EF4-FFF2-40B4-BE49-F238E27FC236}">
                <a16:creationId xmlns:a16="http://schemas.microsoft.com/office/drawing/2014/main" id="{E7F8E11D-E6BA-18D3-312A-6753D5806614}"/>
              </a:ext>
            </a:extLst>
          </p:cNvPr>
          <p:cNvSpPr txBox="1">
            <a:spLocks/>
          </p:cNvSpPr>
          <p:nvPr/>
        </p:nvSpPr>
        <p:spPr>
          <a:xfrm>
            <a:off x="10031516" y="1290003"/>
            <a:ext cx="1496965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Webinar</a:t>
            </a:r>
          </a:p>
        </p:txBody>
      </p:sp>
    </p:spTree>
    <p:extLst>
      <p:ext uri="{BB962C8B-B14F-4D97-AF65-F5344CB8AC3E}">
        <p14:creationId xmlns:p14="http://schemas.microsoft.com/office/powerpoint/2010/main" val="1160985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lying on her stomach with her hands on her face&#10;&#10;Description automatically generated">
            <a:extLst>
              <a:ext uri="{FF2B5EF4-FFF2-40B4-BE49-F238E27FC236}">
                <a16:creationId xmlns:a16="http://schemas.microsoft.com/office/drawing/2014/main" id="{42BE5D85-C7DA-2B82-0D4F-003E423246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779" y="1668291"/>
            <a:ext cx="5199910" cy="42406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3045" y="1051994"/>
            <a:ext cx="3600523" cy="495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42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0B70AA-4F1E-BE4B-F8D4-02C71E8832CE}"/>
              </a:ext>
            </a:extLst>
          </p:cNvPr>
          <p:cNvSpPr/>
          <p:nvPr/>
        </p:nvSpPr>
        <p:spPr>
          <a:xfrm>
            <a:off x="5393803" y="6099858"/>
            <a:ext cx="601883" cy="307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7C8BB0-1189-A1C2-C12C-0DD035F9C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826" y="1744123"/>
            <a:ext cx="3695982" cy="1933699"/>
          </a:xfrm>
        </p:spPr>
        <p:txBody>
          <a:bodyPr anchor="b">
            <a:normAutofit/>
          </a:bodyPr>
          <a:lstStyle/>
          <a:p>
            <a:r>
              <a:rPr lang="en-US" sz="2400" dirty="0"/>
              <a:t>Almost 8 in 10 working women have experienced menstruation symptoms </a:t>
            </a:r>
            <a:br>
              <a:rPr lang="en-US" sz="2400" dirty="0"/>
            </a:b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87261E-4BB1-B735-BFBB-AE2B332FAB48}"/>
              </a:ext>
            </a:extLst>
          </p:cNvPr>
          <p:cNvSpPr txBox="1"/>
          <p:nvPr/>
        </p:nvSpPr>
        <p:spPr>
          <a:xfrm>
            <a:off x="5264257" y="1269915"/>
            <a:ext cx="6418156" cy="45482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D115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  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D1152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D1152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D1152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6769" y="372233"/>
            <a:ext cx="529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D115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Typical menstruation symptoms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DAC028-FAD5-CC88-99BA-EE8CF9F0AE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8257" y="1177123"/>
            <a:ext cx="6314189" cy="518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80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59B4F-72E4-508A-E23D-E36E82812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263" y="2594856"/>
            <a:ext cx="3194462" cy="1668288"/>
          </a:xfrm>
        </p:spPr>
        <p:txBody>
          <a:bodyPr anchor="b">
            <a:noAutofit/>
          </a:bodyPr>
          <a:lstStyle/>
          <a:p>
            <a:br>
              <a:rPr lang="en-US" sz="2400" dirty="0">
                <a:ea typeface="+mn-ea"/>
                <a:cs typeface="+mn-cs"/>
              </a:rPr>
            </a:br>
            <a:r>
              <a:rPr lang="en-US" sz="2400" dirty="0">
                <a:ea typeface="+mn-ea"/>
                <a:cs typeface="+mn-cs"/>
              </a:rPr>
              <a:t>Around half of employees (49%) said they </a:t>
            </a:r>
            <a:r>
              <a:rPr lang="en-US" sz="2400" b="1" dirty="0">
                <a:ea typeface="+mn-ea"/>
                <a:cs typeface="+mn-cs"/>
              </a:rPr>
              <a:t>never</a:t>
            </a:r>
            <a:r>
              <a:rPr lang="en-US" sz="2400" dirty="0">
                <a:ea typeface="+mn-ea"/>
                <a:cs typeface="+mn-cs"/>
              </a:rPr>
              <a:t> tell their manager their absence is related to their menstrual cycle</a:t>
            </a:r>
            <a:br>
              <a:rPr lang="en-US" sz="2400" dirty="0">
                <a:ea typeface="+mn-ea"/>
                <a:cs typeface="+mn-cs"/>
              </a:rPr>
            </a:br>
            <a:br>
              <a:rPr lang="en-US" sz="2400" dirty="0"/>
            </a:b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3C5692-890C-B907-174B-77064E4C5636}"/>
              </a:ext>
            </a:extLst>
          </p:cNvPr>
          <p:cNvSpPr txBox="1"/>
          <p:nvPr/>
        </p:nvSpPr>
        <p:spPr>
          <a:xfrm>
            <a:off x="5761940" y="1194344"/>
            <a:ext cx="6055026" cy="50263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D1152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115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More than half (53%) had been unable to go into work at some point because of their symptoms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D1152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115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Main reasons they were unable to tell their manager the real reason they were unable to go into work: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D1152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115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they felt the problem would be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D115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trivialised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D1152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115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feeling embarrassed 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115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they prefer to keep the matter private.</a:t>
            </a:r>
          </a:p>
        </p:txBody>
      </p:sp>
    </p:spTree>
    <p:extLst>
      <p:ext uri="{BB962C8B-B14F-4D97-AF65-F5344CB8AC3E}">
        <p14:creationId xmlns:p14="http://schemas.microsoft.com/office/powerpoint/2010/main" val="997473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6E6A7-E749-58FE-213C-52BF7BE3B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8270" y="1782037"/>
            <a:ext cx="3192503" cy="2009532"/>
          </a:xfrm>
        </p:spPr>
        <p:txBody>
          <a:bodyPr anchor="b">
            <a:normAutofit/>
          </a:bodyPr>
          <a:lstStyle/>
          <a:p>
            <a:r>
              <a:rPr lang="en-US" sz="2400" dirty="0"/>
              <a:t>Employees want support – but only 12% of organisations provide it  </a:t>
            </a:r>
            <a:br>
              <a:rPr lang="en-US" sz="2400" dirty="0"/>
            </a:b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59471C-D7F8-3A2E-A183-19E7D9FA36E0}"/>
              </a:ext>
            </a:extLst>
          </p:cNvPr>
          <p:cNvSpPr txBox="1"/>
          <p:nvPr/>
        </p:nvSpPr>
        <p:spPr>
          <a:xfrm>
            <a:off x="5485135" y="1398747"/>
            <a:ext cx="6197278" cy="44194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D1152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236" y="213368"/>
            <a:ext cx="5193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D115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Most valued types of support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10C000-D7EA-95B3-8EF7-3AF8DE6CEF3D}"/>
              </a:ext>
            </a:extLst>
          </p:cNvPr>
          <p:cNvSpPr/>
          <p:nvPr/>
        </p:nvSpPr>
        <p:spPr>
          <a:xfrm>
            <a:off x="6539696" y="6149838"/>
            <a:ext cx="601883" cy="307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FD7026-82FF-71C8-ED3F-2CF6AD33D8B6}"/>
              </a:ext>
            </a:extLst>
          </p:cNvPr>
          <p:cNvSpPr/>
          <p:nvPr/>
        </p:nvSpPr>
        <p:spPr>
          <a:xfrm>
            <a:off x="11391417" y="6198064"/>
            <a:ext cx="601883" cy="307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46677C-F022-2656-DDE5-C751A9F5B4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305" y="474978"/>
            <a:ext cx="6081253" cy="614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30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3570" y="437246"/>
            <a:ext cx="6711012" cy="936957"/>
          </a:xfrm>
        </p:spPr>
        <p:txBody>
          <a:bodyPr>
            <a:normAutofit/>
          </a:bodyPr>
          <a:lstStyle/>
          <a:p>
            <a:r>
              <a:rPr lang="en-US" dirty="0"/>
              <a:t>Principles to promote good menstrual </a:t>
            </a:r>
            <a:br>
              <a:rPr lang="en-US" dirty="0"/>
            </a:br>
            <a:r>
              <a:rPr lang="en-US" dirty="0"/>
              <a:t>health at work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extBox 3">
            <a:extLst>
              <a:ext uri="{FF2B5EF4-FFF2-40B4-BE49-F238E27FC236}">
                <a16:creationId xmlns:a16="http://schemas.microsoft.com/office/drawing/2014/main" id="{B3325954-F6BA-B496-E49A-1FE635C106D4}"/>
              </a:ext>
            </a:extLst>
          </p:cNvPr>
          <p:cNvGraphicFramePr/>
          <p:nvPr/>
        </p:nvGraphicFramePr>
        <p:xfrm>
          <a:off x="838199" y="1574896"/>
          <a:ext cx="5061155" cy="4339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30BC2215-0021-8A45-9D9C-E39830A07E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53586" y="1811448"/>
            <a:ext cx="5061378" cy="4011509"/>
          </a:xfrm>
          <a:noFill/>
        </p:spPr>
      </p:pic>
    </p:spTree>
    <p:extLst>
      <p:ext uri="{BB962C8B-B14F-4D97-AF65-F5344CB8AC3E}">
        <p14:creationId xmlns:p14="http://schemas.microsoft.com/office/powerpoint/2010/main" val="1332902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2974" y="3387792"/>
            <a:ext cx="2399712" cy="239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43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33FAA9-F148-F6CB-1022-91F49AF2B6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16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867E103-DB41-98F9-3C60-C99AC16C08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9C0FEDC-22E7-1C69-665E-D25CE12A9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5D262B-DE8B-31F0-9104-00BFF9A249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1D97239-91B2-0A6B-678A-55090304C7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FC03F-A2F0-C938-FFA8-1FED1753E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2671917" cy="1668288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Welcome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E2679-F5F1-3A20-FFB6-D9C0C4EF51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4773880"/>
            <a:ext cx="5257800" cy="1044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Claire McCartney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Senior Policy Adviser, CIPD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36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36A5E9D-13E6-A192-490D-3B666DE425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1870716-8604-3705-9449-32E71F0CE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23EAFAE-F118-9046-2B0F-842925E0C7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BD711C-3012-C388-992B-08438B73E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42" y="5040245"/>
            <a:ext cx="4672741" cy="4230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38D915-F772-9E40-3D45-3A3775BAB53D}"/>
              </a:ext>
            </a:extLst>
          </p:cNvPr>
          <p:cNvSpPr txBox="1"/>
          <p:nvPr/>
        </p:nvSpPr>
        <p:spPr>
          <a:xfrm>
            <a:off x="899085" y="4949495"/>
            <a:ext cx="42747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after this we need to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124D3DD-3E0A-A6A2-3C98-0740F113B50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EEE21A0-7ADE-2FCB-BD81-393BBE165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559DD2-0309-3E62-397A-D6BB8861E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514468" y="1761644"/>
              <a:ext cx="2976716" cy="397011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22970F1-249E-B98F-D5AD-D83B11AFA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4635" y="6226914"/>
              <a:ext cx="4672741" cy="42300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880337A-7EFC-1611-CE06-CE2A09416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0071" y="1678330"/>
              <a:ext cx="3541853" cy="497159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0D71A25-E92F-D4F4-5474-13D8AF081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8973" y="1291277"/>
              <a:ext cx="3541853" cy="537523"/>
            </a:xfrm>
            <a:prstGeom prst="rect">
              <a:avLst/>
            </a:prstGeom>
          </p:spPr>
        </p:pic>
        <p:sp>
          <p:nvSpPr>
            <p:cNvPr id="12" name="object 17">
              <a:extLst>
                <a:ext uri="{FF2B5EF4-FFF2-40B4-BE49-F238E27FC236}">
                  <a16:creationId xmlns:a16="http://schemas.microsoft.com/office/drawing/2014/main" id="{86C1D9F7-D741-2769-0699-31F30520E294}"/>
                </a:ext>
              </a:extLst>
            </p:cNvPr>
            <p:cNvSpPr txBox="1"/>
            <p:nvPr/>
          </p:nvSpPr>
          <p:spPr>
            <a:xfrm>
              <a:off x="4468389" y="1083197"/>
              <a:ext cx="2631722" cy="6696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595630" algn="ctr">
                <a:lnSpc>
                  <a:spcPct val="122000"/>
                </a:lnSpc>
                <a:spcBef>
                  <a:spcPts val="100"/>
                </a:spcBef>
              </a:pPr>
              <a:r>
                <a:rPr lang="en-GB" spc="100" dirty="0">
                  <a:solidFill>
                    <a:srgbClr val="0C0C0C"/>
                  </a:solidFill>
                  <a:latin typeface="Arial"/>
                  <a:cs typeface="Arial"/>
                </a:rPr>
                <a:t>irregular / </a:t>
              </a:r>
            </a:p>
            <a:p>
              <a:pPr marL="12700" marR="5080" indent="595630" algn="ctr">
                <a:lnSpc>
                  <a:spcPct val="122000"/>
                </a:lnSpc>
                <a:spcBef>
                  <a:spcPts val="100"/>
                </a:spcBef>
              </a:pPr>
              <a:r>
                <a:rPr dirty="0">
                  <a:solidFill>
                    <a:srgbClr val="0C0C0C"/>
                  </a:solidFill>
                  <a:latin typeface="Arial"/>
                  <a:cs typeface="Arial"/>
                </a:rPr>
                <a:t>anovulatory</a:t>
              </a:r>
              <a:r>
                <a:rPr lang="en-GB" spc="520" dirty="0">
                  <a:solidFill>
                    <a:srgbClr val="0C0C0C"/>
                  </a:solidFill>
                  <a:latin typeface="Arial"/>
                  <a:cs typeface="Arial"/>
                </a:rPr>
                <a:t> </a:t>
              </a:r>
              <a:r>
                <a:rPr spc="-10" dirty="0">
                  <a:solidFill>
                    <a:srgbClr val="0C0C0C"/>
                  </a:solidFill>
                  <a:latin typeface="Arial"/>
                  <a:cs typeface="Arial"/>
                </a:rPr>
                <a:t>cycles</a:t>
              </a:r>
              <a:endParaRPr dirty="0">
                <a:latin typeface="Arial"/>
                <a:cs typeface="Arial"/>
              </a:endParaRPr>
            </a:p>
          </p:txBody>
        </p:sp>
        <p:sp>
          <p:nvSpPr>
            <p:cNvPr id="13" name="object 26">
              <a:extLst>
                <a:ext uri="{FF2B5EF4-FFF2-40B4-BE49-F238E27FC236}">
                  <a16:creationId xmlns:a16="http://schemas.microsoft.com/office/drawing/2014/main" id="{1C43A479-EFD2-9B4C-1DBD-C94F9B2035D7}"/>
                </a:ext>
              </a:extLst>
            </p:cNvPr>
            <p:cNvSpPr txBox="1"/>
            <p:nvPr/>
          </p:nvSpPr>
          <p:spPr>
            <a:xfrm>
              <a:off x="8359273" y="1660567"/>
              <a:ext cx="3082290" cy="176843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65100" marR="300355" algn="ctr">
                <a:lnSpc>
                  <a:spcPct val="124800"/>
                </a:lnSpc>
                <a:spcBef>
                  <a:spcPts val="95"/>
                </a:spcBef>
              </a:pPr>
              <a:r>
                <a:rPr lang="en-GB" dirty="0">
                  <a:solidFill>
                    <a:srgbClr val="0C0C0C"/>
                  </a:solidFill>
                  <a:latin typeface="Arial"/>
                  <a:cs typeface="Arial"/>
                </a:rPr>
                <a:t>f</a:t>
              </a:r>
              <a:r>
                <a:rPr dirty="0">
                  <a:solidFill>
                    <a:srgbClr val="0C0C0C"/>
                  </a:solidFill>
                  <a:latin typeface="Arial"/>
                  <a:cs typeface="Arial"/>
                </a:rPr>
                <a:t>eel</a:t>
              </a:r>
              <a:r>
                <a:rPr spc="-60" dirty="0">
                  <a:solidFill>
                    <a:srgbClr val="0C0C0C"/>
                  </a:solidFill>
                  <a:latin typeface="Arial"/>
                  <a:cs typeface="Arial"/>
                </a:rPr>
                <a:t> </a:t>
              </a:r>
              <a:r>
                <a:rPr spc="60" dirty="0">
                  <a:solidFill>
                    <a:srgbClr val="0C0C0C"/>
                  </a:solidFill>
                  <a:latin typeface="Arial"/>
                  <a:cs typeface="Arial"/>
                </a:rPr>
                <a:t>anxious</a:t>
              </a:r>
              <a:r>
                <a:rPr spc="70" dirty="0">
                  <a:solidFill>
                    <a:srgbClr val="0C0C0C"/>
                  </a:solidFill>
                  <a:latin typeface="Arial"/>
                  <a:cs typeface="Arial"/>
                </a:rPr>
                <a:t> </a:t>
              </a:r>
              <a:r>
                <a:rPr spc="-25" dirty="0">
                  <a:solidFill>
                    <a:srgbClr val="0C0C0C"/>
                  </a:solidFill>
                  <a:latin typeface="Arial"/>
                  <a:cs typeface="Arial"/>
                </a:rPr>
                <a:t>and </a:t>
              </a:r>
              <a:r>
                <a:rPr spc="-10" dirty="0">
                  <a:solidFill>
                    <a:srgbClr val="0C0C0C"/>
                  </a:solidFill>
                  <a:latin typeface="Arial"/>
                  <a:cs typeface="Arial"/>
                </a:rPr>
                <a:t>depressed</a:t>
              </a:r>
              <a:endParaRPr dirty="0">
                <a:latin typeface="Arial"/>
                <a:cs typeface="Arial"/>
              </a:endParaRPr>
            </a:p>
            <a:p>
              <a:pPr marL="8890" algn="ctr">
                <a:lnSpc>
                  <a:spcPct val="100000"/>
                </a:lnSpc>
                <a:spcBef>
                  <a:spcPts val="969"/>
                </a:spcBef>
              </a:pPr>
              <a:r>
                <a:rPr spc="-50" dirty="0">
                  <a:solidFill>
                    <a:srgbClr val="0C0C0C"/>
                  </a:solidFill>
                  <a:latin typeface="Arial"/>
                  <a:cs typeface="Arial"/>
                </a:rPr>
                <a:t>+</a:t>
              </a:r>
              <a:endParaRPr dirty="0">
                <a:latin typeface="Arial"/>
                <a:cs typeface="Arial"/>
              </a:endParaRPr>
            </a:p>
            <a:p>
              <a:pPr marL="12700" marR="5080" algn="ctr">
                <a:lnSpc>
                  <a:spcPct val="124800"/>
                </a:lnSpc>
                <a:spcBef>
                  <a:spcPts val="5"/>
                </a:spcBef>
              </a:pPr>
              <a:r>
                <a:rPr dirty="0">
                  <a:solidFill>
                    <a:srgbClr val="0C0C0C"/>
                  </a:solidFill>
                  <a:latin typeface="Arial"/>
                  <a:cs typeface="Arial"/>
                </a:rPr>
                <a:t>unable</a:t>
              </a:r>
              <a:r>
                <a:rPr spc="105" dirty="0">
                  <a:solidFill>
                    <a:srgbClr val="0C0C0C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C0C0C"/>
                  </a:solidFill>
                  <a:latin typeface="Arial"/>
                  <a:cs typeface="Arial"/>
                </a:rPr>
                <a:t>to</a:t>
              </a:r>
              <a:r>
                <a:rPr spc="305" dirty="0">
                  <a:solidFill>
                    <a:srgbClr val="0C0C0C"/>
                  </a:solidFill>
                  <a:latin typeface="Arial"/>
                  <a:cs typeface="Arial"/>
                </a:rPr>
                <a:t> </a:t>
              </a:r>
              <a:r>
                <a:rPr spc="65" dirty="0">
                  <a:solidFill>
                    <a:srgbClr val="0C0C0C"/>
                  </a:solidFill>
                  <a:latin typeface="Arial"/>
                  <a:cs typeface="Arial"/>
                </a:rPr>
                <a:t>cope</a:t>
              </a:r>
              <a:r>
                <a:rPr spc="85" dirty="0">
                  <a:solidFill>
                    <a:srgbClr val="0C0C0C"/>
                  </a:solidFill>
                  <a:latin typeface="Arial"/>
                  <a:cs typeface="Arial"/>
                </a:rPr>
                <a:t> </a:t>
              </a:r>
              <a:r>
                <a:rPr spc="145" dirty="0">
                  <a:solidFill>
                    <a:srgbClr val="0C0C0C"/>
                  </a:solidFill>
                  <a:latin typeface="Arial"/>
                  <a:cs typeface="Arial"/>
                </a:rPr>
                <a:t>with </a:t>
              </a:r>
              <a:r>
                <a:rPr spc="70" dirty="0">
                  <a:solidFill>
                    <a:srgbClr val="0C0C0C"/>
                  </a:solidFill>
                  <a:latin typeface="Arial"/>
                  <a:cs typeface="Arial"/>
                </a:rPr>
                <a:t>'normal'</a:t>
              </a:r>
              <a:r>
                <a:rPr spc="-55" dirty="0">
                  <a:solidFill>
                    <a:srgbClr val="0C0C0C"/>
                  </a:solidFill>
                  <a:latin typeface="Arial"/>
                  <a:cs typeface="Arial"/>
                </a:rPr>
                <a:t> </a:t>
              </a:r>
              <a:r>
                <a:rPr spc="75" dirty="0">
                  <a:solidFill>
                    <a:srgbClr val="0C0C0C"/>
                  </a:solidFill>
                  <a:latin typeface="Arial"/>
                  <a:cs typeface="Arial"/>
                </a:rPr>
                <a:t>tasks</a:t>
              </a:r>
              <a:endParaRPr dirty="0">
                <a:latin typeface="Arial"/>
                <a:cs typeface="Arial"/>
              </a:endParaRPr>
            </a:p>
          </p:txBody>
        </p:sp>
        <p:sp>
          <p:nvSpPr>
            <p:cNvPr id="14" name="object 27">
              <a:extLst>
                <a:ext uri="{FF2B5EF4-FFF2-40B4-BE49-F238E27FC236}">
                  <a16:creationId xmlns:a16="http://schemas.microsoft.com/office/drawing/2014/main" id="{2CF32F92-4A9A-FB34-8B19-F0C9CBA988B2}"/>
                </a:ext>
              </a:extLst>
            </p:cNvPr>
            <p:cNvSpPr txBox="1"/>
            <p:nvPr/>
          </p:nvSpPr>
          <p:spPr>
            <a:xfrm>
              <a:off x="8507392" y="4046643"/>
              <a:ext cx="3287210" cy="260327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1590" marR="5080" indent="-9525">
                <a:lnSpc>
                  <a:spcPct val="125499"/>
                </a:lnSpc>
                <a:spcBef>
                  <a:spcPts val="100"/>
                </a:spcBef>
                <a:tabLst>
                  <a:tab pos="816610" algn="l"/>
                  <a:tab pos="1174750" algn="l"/>
                  <a:tab pos="3220720" algn="l"/>
                </a:tabLst>
              </a:pPr>
              <a:r>
                <a:rPr lang="en-GB" spc="55" dirty="0">
                  <a:solidFill>
                    <a:srgbClr val="0C0C0C"/>
                  </a:solidFill>
                  <a:latin typeface="Arial"/>
                  <a:cs typeface="Arial"/>
                </a:rPr>
                <a:t>peri </a:t>
              </a:r>
              <a:r>
                <a:rPr spc="-50" dirty="0">
                  <a:solidFill>
                    <a:srgbClr val="0C0C0C"/>
                  </a:solidFill>
                  <a:latin typeface="Arial"/>
                  <a:cs typeface="Arial"/>
                </a:rPr>
                <a:t>+</a:t>
              </a:r>
              <a:r>
                <a:rPr lang="en-GB" spc="-50" dirty="0">
                  <a:solidFill>
                    <a:srgbClr val="0C0C0C"/>
                  </a:solidFill>
                  <a:latin typeface="Arial"/>
                  <a:cs typeface="Arial"/>
                </a:rPr>
                <a:t> </a:t>
              </a:r>
              <a:r>
                <a:rPr spc="-10" dirty="0">
                  <a:solidFill>
                    <a:srgbClr val="0C0C0C"/>
                  </a:solidFill>
                  <a:latin typeface="Arial"/>
                  <a:cs typeface="Arial"/>
                </a:rPr>
                <a:t>menopausal</a:t>
              </a:r>
              <a:r>
                <a:rPr lang="en-GB" spc="-10" dirty="0">
                  <a:solidFill>
                    <a:srgbClr val="0C0C0C"/>
                  </a:solidFill>
                  <a:latin typeface="Arial"/>
                  <a:cs typeface="Arial"/>
                </a:rPr>
                <a:t> </a:t>
              </a:r>
              <a:r>
                <a:rPr spc="90" dirty="0">
                  <a:solidFill>
                    <a:srgbClr val="0C0C0C"/>
                  </a:solidFill>
                  <a:latin typeface="Arial"/>
                  <a:cs typeface="Arial"/>
                </a:rPr>
                <a:t>symptoms </a:t>
              </a:r>
              <a:r>
                <a:rPr spc="85" dirty="0">
                  <a:solidFill>
                    <a:srgbClr val="0C0C0C"/>
                  </a:solidFill>
                  <a:latin typeface="Arial"/>
                  <a:cs typeface="Arial"/>
                </a:rPr>
                <a:t>worsen!</a:t>
              </a:r>
              <a:endParaRPr dirty="0">
                <a:latin typeface="Arial"/>
                <a:cs typeface="Arial"/>
              </a:endParaRPr>
            </a:p>
            <a:p>
              <a:pPr marL="616585" indent="-315595">
                <a:lnSpc>
                  <a:spcPct val="100000"/>
                </a:lnSpc>
                <a:spcBef>
                  <a:spcPts val="795"/>
                </a:spcBef>
                <a:buChar char="•"/>
                <a:tabLst>
                  <a:tab pos="616585" algn="l"/>
                </a:tabLst>
              </a:pPr>
              <a:r>
                <a:rPr spc="75" dirty="0">
                  <a:solidFill>
                    <a:srgbClr val="0C0C0C"/>
                  </a:solidFill>
                  <a:latin typeface="Arial"/>
                  <a:cs typeface="Arial"/>
                </a:rPr>
                <a:t>hair</a:t>
              </a:r>
              <a:r>
                <a:rPr spc="-55" dirty="0">
                  <a:solidFill>
                    <a:srgbClr val="0C0C0C"/>
                  </a:solidFill>
                  <a:latin typeface="Arial"/>
                  <a:cs typeface="Arial"/>
                </a:rPr>
                <a:t> </a:t>
              </a:r>
              <a:r>
                <a:rPr spc="60" dirty="0">
                  <a:solidFill>
                    <a:srgbClr val="0C0C0C"/>
                  </a:solidFill>
                  <a:latin typeface="Arial"/>
                  <a:cs typeface="Arial"/>
                </a:rPr>
                <a:t>loss</a:t>
              </a:r>
              <a:endParaRPr dirty="0">
                <a:latin typeface="Arial"/>
                <a:cs typeface="Arial"/>
              </a:endParaRPr>
            </a:p>
            <a:p>
              <a:pPr marL="617220" indent="-316230">
                <a:lnSpc>
                  <a:spcPct val="100000"/>
                </a:lnSpc>
                <a:spcBef>
                  <a:spcPts val="795"/>
                </a:spcBef>
                <a:buChar char="•"/>
                <a:tabLst>
                  <a:tab pos="617220" algn="l"/>
                </a:tabLst>
              </a:pPr>
              <a:r>
                <a:rPr spc="50" dirty="0">
                  <a:solidFill>
                    <a:srgbClr val="0C0C0C"/>
                  </a:solidFill>
                  <a:latin typeface="Arial"/>
                  <a:cs typeface="Arial"/>
                </a:rPr>
                <a:t>bone</a:t>
              </a:r>
              <a:r>
                <a:rPr spc="-90" dirty="0">
                  <a:solidFill>
                    <a:srgbClr val="0C0C0C"/>
                  </a:solidFill>
                  <a:latin typeface="Arial"/>
                  <a:cs typeface="Arial"/>
                </a:rPr>
                <a:t> </a:t>
              </a:r>
              <a:r>
                <a:rPr spc="75" dirty="0">
                  <a:solidFill>
                    <a:srgbClr val="0C0C0C"/>
                  </a:solidFill>
                  <a:latin typeface="Arial"/>
                  <a:cs typeface="Arial"/>
                </a:rPr>
                <a:t>health</a:t>
              </a:r>
              <a:endParaRPr dirty="0">
                <a:latin typeface="Arial"/>
                <a:cs typeface="Arial"/>
              </a:endParaRPr>
            </a:p>
            <a:p>
              <a:pPr marL="622300" indent="-321310">
                <a:lnSpc>
                  <a:spcPct val="100000"/>
                </a:lnSpc>
                <a:spcBef>
                  <a:spcPts val="750"/>
                </a:spcBef>
                <a:buChar char="•"/>
                <a:tabLst>
                  <a:tab pos="622300" algn="l"/>
                </a:tabLst>
              </a:pPr>
              <a:r>
                <a:rPr spc="80" dirty="0">
                  <a:solidFill>
                    <a:srgbClr val="0C0C0C"/>
                  </a:solidFill>
                  <a:latin typeface="Arial"/>
                  <a:cs typeface="Arial"/>
                </a:rPr>
                <a:t>cardiovascular</a:t>
              </a:r>
              <a:r>
                <a:rPr spc="30" dirty="0">
                  <a:solidFill>
                    <a:srgbClr val="0C0C0C"/>
                  </a:solidFill>
                  <a:latin typeface="Arial"/>
                  <a:cs typeface="Arial"/>
                </a:rPr>
                <a:t> </a:t>
              </a:r>
              <a:r>
                <a:rPr spc="-10" dirty="0">
                  <a:solidFill>
                    <a:srgbClr val="0C0C0C"/>
                  </a:solidFill>
                  <a:latin typeface="Arial"/>
                  <a:cs typeface="Arial"/>
                </a:rPr>
                <a:t>disease</a:t>
              </a:r>
              <a:endParaRPr dirty="0">
                <a:latin typeface="Arial"/>
                <a:cs typeface="Arial"/>
              </a:endParaRPr>
            </a:p>
            <a:p>
              <a:pPr marL="625475" indent="-324485">
                <a:lnSpc>
                  <a:spcPct val="100000"/>
                </a:lnSpc>
                <a:spcBef>
                  <a:spcPts val="795"/>
                </a:spcBef>
                <a:buChar char="•"/>
                <a:tabLst>
                  <a:tab pos="625475" algn="l"/>
                </a:tabLst>
              </a:pPr>
              <a:r>
                <a:rPr spc="95" dirty="0">
                  <a:solidFill>
                    <a:srgbClr val="0C0C0C"/>
                  </a:solidFill>
                  <a:latin typeface="Arial"/>
                  <a:cs typeface="Arial"/>
                </a:rPr>
                <a:t>weight</a:t>
              </a:r>
              <a:r>
                <a:rPr spc="160" dirty="0">
                  <a:solidFill>
                    <a:srgbClr val="0C0C0C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C0C0C"/>
                  </a:solidFill>
                  <a:latin typeface="Arial"/>
                  <a:cs typeface="Arial"/>
                </a:rPr>
                <a:t>gain</a:t>
              </a:r>
              <a:r>
                <a:rPr spc="25" dirty="0">
                  <a:solidFill>
                    <a:srgbClr val="0C0C0C"/>
                  </a:solidFill>
                  <a:latin typeface="Arial"/>
                  <a:cs typeface="Arial"/>
                </a:rPr>
                <a:t> </a:t>
              </a:r>
              <a:r>
                <a:rPr dirty="0">
                  <a:solidFill>
                    <a:srgbClr val="0C0C0C"/>
                  </a:solidFill>
                  <a:latin typeface="Arial"/>
                  <a:cs typeface="Arial"/>
                </a:rPr>
                <a:t>/</a:t>
              </a:r>
              <a:r>
                <a:rPr spc="265" dirty="0">
                  <a:solidFill>
                    <a:srgbClr val="0C0C0C"/>
                  </a:solidFill>
                  <a:latin typeface="Arial"/>
                  <a:cs typeface="Arial"/>
                </a:rPr>
                <a:t> </a:t>
              </a:r>
              <a:r>
                <a:rPr spc="60" dirty="0">
                  <a:solidFill>
                    <a:srgbClr val="0C0C0C"/>
                  </a:solidFill>
                  <a:latin typeface="Arial"/>
                  <a:cs typeface="Arial"/>
                </a:rPr>
                <a:t>diabetes</a:t>
              </a:r>
              <a:endParaRPr dirty="0">
                <a:latin typeface="Arial"/>
                <a:cs typeface="Arial"/>
              </a:endParaRPr>
            </a:p>
            <a:p>
              <a:pPr marL="617220" indent="-316230">
                <a:lnSpc>
                  <a:spcPct val="100000"/>
                </a:lnSpc>
                <a:spcBef>
                  <a:spcPts val="800"/>
                </a:spcBef>
                <a:buChar char="•"/>
                <a:tabLst>
                  <a:tab pos="617220" algn="l"/>
                </a:tabLst>
              </a:pPr>
              <a:r>
                <a:rPr spc="70" dirty="0">
                  <a:solidFill>
                    <a:srgbClr val="0C0C0C"/>
                  </a:solidFill>
                  <a:latin typeface="Arial"/>
                  <a:cs typeface="Arial"/>
                </a:rPr>
                <a:t>burnout</a:t>
              </a:r>
              <a:endParaRPr dirty="0">
                <a:latin typeface="Arial"/>
                <a:cs typeface="Arial"/>
              </a:endParaRPr>
            </a:p>
          </p:txBody>
        </p:sp>
        <p:sp>
          <p:nvSpPr>
            <p:cNvPr id="15" name="object 25">
              <a:extLst>
                <a:ext uri="{FF2B5EF4-FFF2-40B4-BE49-F238E27FC236}">
                  <a16:creationId xmlns:a16="http://schemas.microsoft.com/office/drawing/2014/main" id="{F27B4BAC-4EE7-0CEF-3ADE-3335D65B950F}"/>
                </a:ext>
              </a:extLst>
            </p:cNvPr>
            <p:cNvSpPr txBox="1"/>
            <p:nvPr/>
          </p:nvSpPr>
          <p:spPr>
            <a:xfrm>
              <a:off x="4772820" y="6092136"/>
              <a:ext cx="3430904" cy="69256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21590">
                <a:lnSpc>
                  <a:spcPct val="122000"/>
                </a:lnSpc>
                <a:spcBef>
                  <a:spcPts val="100"/>
                </a:spcBef>
              </a:pPr>
              <a:r>
                <a:rPr sz="1900" dirty="0">
                  <a:solidFill>
                    <a:srgbClr val="0C0C0C"/>
                  </a:solidFill>
                  <a:latin typeface="Arial"/>
                  <a:cs typeface="Arial"/>
                </a:rPr>
                <a:t>weakened</a:t>
              </a:r>
              <a:r>
                <a:rPr sz="1900" spc="150" dirty="0">
                  <a:solidFill>
                    <a:srgbClr val="0C0C0C"/>
                  </a:solidFill>
                  <a:latin typeface="Arial"/>
                  <a:cs typeface="Arial"/>
                </a:rPr>
                <a:t> </a:t>
              </a:r>
              <a:r>
                <a:rPr sz="1900" dirty="0">
                  <a:solidFill>
                    <a:srgbClr val="0C0C0C"/>
                  </a:solidFill>
                  <a:latin typeface="Arial"/>
                  <a:cs typeface="Arial"/>
                </a:rPr>
                <a:t>immune</a:t>
              </a:r>
              <a:r>
                <a:rPr sz="1900" spc="185" dirty="0">
                  <a:solidFill>
                    <a:srgbClr val="0C0C0C"/>
                  </a:solidFill>
                  <a:latin typeface="Arial"/>
                  <a:cs typeface="Arial"/>
                </a:rPr>
                <a:t> </a:t>
              </a:r>
              <a:r>
                <a:rPr sz="1900" spc="45" dirty="0">
                  <a:solidFill>
                    <a:srgbClr val="0C0C0C"/>
                  </a:solidFill>
                  <a:latin typeface="Arial"/>
                  <a:cs typeface="Arial"/>
                </a:rPr>
                <a:t>system </a:t>
              </a:r>
              <a:r>
                <a:rPr sz="1900" spc="60" dirty="0">
                  <a:solidFill>
                    <a:srgbClr val="0C0C0C"/>
                  </a:solidFill>
                  <a:latin typeface="Arial"/>
                  <a:cs typeface="Arial"/>
                </a:rPr>
                <a:t>(more</a:t>
              </a:r>
              <a:r>
                <a:rPr sz="1900" spc="75" dirty="0">
                  <a:solidFill>
                    <a:srgbClr val="0C0C0C"/>
                  </a:solidFill>
                  <a:latin typeface="Arial"/>
                  <a:cs typeface="Arial"/>
                </a:rPr>
                <a:t> </a:t>
              </a:r>
              <a:r>
                <a:rPr sz="1900" dirty="0">
                  <a:solidFill>
                    <a:srgbClr val="0C0C0C"/>
                  </a:solidFill>
                  <a:latin typeface="Arial"/>
                  <a:cs typeface="Arial"/>
                </a:rPr>
                <a:t>suseptable</a:t>
              </a:r>
              <a:r>
                <a:rPr sz="1900" spc="185" dirty="0">
                  <a:solidFill>
                    <a:srgbClr val="0C0C0C"/>
                  </a:solidFill>
                  <a:latin typeface="Arial"/>
                  <a:cs typeface="Arial"/>
                </a:rPr>
                <a:t> </a:t>
              </a:r>
              <a:r>
                <a:rPr sz="1900" dirty="0">
                  <a:solidFill>
                    <a:srgbClr val="0C0C0C"/>
                  </a:solidFill>
                  <a:latin typeface="Arial"/>
                  <a:cs typeface="Arial"/>
                </a:rPr>
                <a:t>to</a:t>
              </a:r>
              <a:r>
                <a:rPr sz="1900" spc="155" dirty="0">
                  <a:solidFill>
                    <a:srgbClr val="0C0C0C"/>
                  </a:solidFill>
                  <a:latin typeface="Arial"/>
                  <a:cs typeface="Arial"/>
                </a:rPr>
                <a:t> </a:t>
              </a:r>
              <a:r>
                <a:rPr sz="1900" spc="-10" dirty="0">
                  <a:solidFill>
                    <a:srgbClr val="0C0C0C"/>
                  </a:solidFill>
                  <a:latin typeface="Arial"/>
                  <a:cs typeface="Arial"/>
                </a:rPr>
                <a:t>illness)</a:t>
              </a:r>
              <a:endParaRPr sz="1900" dirty="0">
                <a:latin typeface="Arial"/>
                <a:cs typeface="Arial"/>
              </a:endParaRPr>
            </a:p>
          </p:txBody>
        </p:sp>
        <p:sp>
          <p:nvSpPr>
            <p:cNvPr id="16" name="object 19">
              <a:extLst>
                <a:ext uri="{FF2B5EF4-FFF2-40B4-BE49-F238E27FC236}">
                  <a16:creationId xmlns:a16="http://schemas.microsoft.com/office/drawing/2014/main" id="{3834430F-2A28-22DC-7E34-C52029A94541}"/>
                </a:ext>
              </a:extLst>
            </p:cNvPr>
            <p:cNvSpPr txBox="1"/>
            <p:nvPr/>
          </p:nvSpPr>
          <p:spPr>
            <a:xfrm>
              <a:off x="822985" y="4061878"/>
              <a:ext cx="2988945" cy="1804661"/>
            </a:xfrm>
            <a:prstGeom prst="rect">
              <a:avLst/>
            </a:prstGeom>
          </p:spPr>
          <p:txBody>
            <a:bodyPr vert="horz" wrap="square" lIns="0" tIns="146685" rIns="0" bIns="0" rtlCol="0">
              <a:spAutoFit/>
            </a:bodyPr>
            <a:lstStyle/>
            <a:p>
              <a:pPr marL="60325" algn="ctr">
                <a:lnSpc>
                  <a:spcPct val="100000"/>
                </a:lnSpc>
                <a:spcBef>
                  <a:spcPts val="1155"/>
                </a:spcBef>
              </a:pPr>
              <a:r>
                <a:rPr lang="en-GB" sz="1900" spc="75" dirty="0">
                  <a:solidFill>
                    <a:srgbClr val="0C0C0C"/>
                  </a:solidFill>
                  <a:latin typeface="Arial"/>
                  <a:cs typeface="Arial"/>
                </a:rPr>
                <a:t>w</a:t>
              </a:r>
              <a:r>
                <a:rPr sz="1900" spc="75" dirty="0">
                  <a:solidFill>
                    <a:srgbClr val="0C0C0C"/>
                  </a:solidFill>
                  <a:latin typeface="Arial"/>
                  <a:cs typeface="Arial"/>
                </a:rPr>
                <a:t>a</a:t>
              </a:r>
              <a:r>
                <a:rPr lang="en-GB" sz="1900" spc="75" dirty="0">
                  <a:solidFill>
                    <a:srgbClr val="0C0C0C"/>
                  </a:solidFill>
                  <a:latin typeface="Arial"/>
                  <a:cs typeface="Arial"/>
                </a:rPr>
                <a:t>ki</a:t>
              </a:r>
              <a:r>
                <a:rPr sz="1900" spc="75" dirty="0">
                  <a:solidFill>
                    <a:srgbClr val="0C0C0C"/>
                  </a:solidFill>
                  <a:latin typeface="Arial"/>
                  <a:cs typeface="Arial"/>
                </a:rPr>
                <a:t>ng</a:t>
              </a:r>
              <a:r>
                <a:rPr sz="1900" spc="-80" dirty="0">
                  <a:solidFill>
                    <a:srgbClr val="0C0C0C"/>
                  </a:solidFill>
                  <a:latin typeface="Arial"/>
                  <a:cs typeface="Arial"/>
                </a:rPr>
                <a:t> </a:t>
              </a:r>
              <a:r>
                <a:rPr sz="1900" spc="70" dirty="0">
                  <a:solidFill>
                    <a:srgbClr val="0C0C0C"/>
                  </a:solidFill>
                  <a:latin typeface="Arial"/>
                  <a:cs typeface="Arial"/>
                </a:rPr>
                <a:t>up</a:t>
              </a:r>
              <a:r>
                <a:rPr sz="1900" spc="-100" dirty="0">
                  <a:solidFill>
                    <a:srgbClr val="0C0C0C"/>
                  </a:solidFill>
                  <a:latin typeface="Arial"/>
                  <a:cs typeface="Arial"/>
                </a:rPr>
                <a:t> </a:t>
              </a:r>
              <a:r>
                <a:rPr sz="1900" spc="40" dirty="0">
                  <a:solidFill>
                    <a:srgbClr val="0C0C0C"/>
                  </a:solidFill>
                  <a:latin typeface="Arial"/>
                  <a:cs typeface="Arial"/>
                </a:rPr>
                <a:t>groggy</a:t>
              </a:r>
              <a:endParaRPr sz="1900" dirty="0">
                <a:latin typeface="Arial"/>
                <a:cs typeface="Arial"/>
              </a:endParaRPr>
            </a:p>
            <a:p>
              <a:pPr marL="149860" algn="ctr">
                <a:lnSpc>
                  <a:spcPct val="100000"/>
                </a:lnSpc>
                <a:spcBef>
                  <a:spcPts val="995"/>
                </a:spcBef>
              </a:pPr>
              <a:r>
                <a:rPr sz="1900" spc="-50" dirty="0">
                  <a:solidFill>
                    <a:srgbClr val="0C0C0C"/>
                  </a:solidFill>
                  <a:latin typeface="Arial"/>
                  <a:cs typeface="Arial"/>
                </a:rPr>
                <a:t>+</a:t>
              </a:r>
              <a:endParaRPr sz="1900" dirty="0">
                <a:latin typeface="Arial"/>
                <a:cs typeface="Arial"/>
              </a:endParaRPr>
            </a:p>
            <a:p>
              <a:pPr marL="12700" marR="5080" indent="139700" algn="ctr">
                <a:lnSpc>
                  <a:spcPts val="3920"/>
                </a:lnSpc>
                <a:spcBef>
                  <a:spcPts val="50"/>
                </a:spcBef>
              </a:pPr>
              <a:r>
                <a:rPr sz="1900" dirty="0">
                  <a:solidFill>
                    <a:srgbClr val="0C0C0C"/>
                  </a:solidFill>
                  <a:latin typeface="Arial"/>
                  <a:cs typeface="Arial"/>
                </a:rPr>
                <a:t>energy</a:t>
              </a:r>
              <a:r>
                <a:rPr sz="1900" spc="305" dirty="0">
                  <a:solidFill>
                    <a:srgbClr val="0C0C0C"/>
                  </a:solidFill>
                  <a:latin typeface="Arial"/>
                  <a:cs typeface="Arial"/>
                </a:rPr>
                <a:t> </a:t>
              </a:r>
              <a:r>
                <a:rPr sz="1900" spc="55" dirty="0">
                  <a:solidFill>
                    <a:srgbClr val="0C0C0C"/>
                  </a:solidFill>
                  <a:latin typeface="Arial"/>
                  <a:cs typeface="Arial"/>
                </a:rPr>
                <a:t>slumps </a:t>
              </a:r>
              <a:r>
                <a:rPr sz="1900" spc="95" dirty="0">
                  <a:solidFill>
                    <a:srgbClr val="0C0C0C"/>
                  </a:solidFill>
                  <a:latin typeface="Arial"/>
                  <a:cs typeface="Arial"/>
                </a:rPr>
                <a:t>throughout</a:t>
              </a:r>
              <a:r>
                <a:rPr sz="1900" spc="175" dirty="0">
                  <a:solidFill>
                    <a:srgbClr val="0C0C0C"/>
                  </a:solidFill>
                  <a:latin typeface="Arial"/>
                  <a:cs typeface="Arial"/>
                </a:rPr>
                <a:t> </a:t>
              </a:r>
              <a:r>
                <a:rPr sz="1900" spc="90" dirty="0">
                  <a:solidFill>
                    <a:srgbClr val="0C0C0C"/>
                  </a:solidFill>
                  <a:latin typeface="Arial"/>
                  <a:cs typeface="Arial"/>
                </a:rPr>
                <a:t>the</a:t>
              </a:r>
              <a:r>
                <a:rPr sz="1900" dirty="0">
                  <a:solidFill>
                    <a:srgbClr val="0C0C0C"/>
                  </a:solidFill>
                  <a:latin typeface="Arial"/>
                  <a:cs typeface="Arial"/>
                </a:rPr>
                <a:t> </a:t>
              </a:r>
              <a:r>
                <a:rPr sz="1900" spc="-25" dirty="0">
                  <a:solidFill>
                    <a:srgbClr val="0C0C0C"/>
                  </a:solidFill>
                  <a:latin typeface="Arial"/>
                  <a:cs typeface="Arial"/>
                </a:rPr>
                <a:t>day</a:t>
              </a:r>
              <a:endParaRPr sz="1900" dirty="0">
                <a:latin typeface="Arial"/>
                <a:cs typeface="Arial"/>
              </a:endParaRPr>
            </a:p>
          </p:txBody>
        </p:sp>
        <p:sp>
          <p:nvSpPr>
            <p:cNvPr id="17" name="object 18">
              <a:extLst>
                <a:ext uri="{FF2B5EF4-FFF2-40B4-BE49-F238E27FC236}">
                  <a16:creationId xmlns:a16="http://schemas.microsoft.com/office/drawing/2014/main" id="{DA912952-1D28-A68A-223C-5B2DD9B939DE}"/>
                </a:ext>
              </a:extLst>
            </p:cNvPr>
            <p:cNvSpPr txBox="1"/>
            <p:nvPr/>
          </p:nvSpPr>
          <p:spPr>
            <a:xfrm>
              <a:off x="1587866" y="2404496"/>
              <a:ext cx="2821940" cy="71558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46685" marR="5080" indent="-134620">
                <a:lnSpc>
                  <a:spcPct val="124000"/>
                </a:lnSpc>
                <a:spcBef>
                  <a:spcPts val="100"/>
                </a:spcBef>
              </a:pPr>
              <a:r>
                <a:rPr lang="en-GB" sz="1900" spc="150" dirty="0">
                  <a:solidFill>
                    <a:srgbClr val="0C0C0C"/>
                  </a:solidFill>
                  <a:latin typeface="Arial"/>
                  <a:cs typeface="Arial"/>
                </a:rPr>
                <a:t>difficulty</a:t>
              </a:r>
              <a:r>
                <a:rPr sz="1900" spc="30" dirty="0">
                  <a:solidFill>
                    <a:srgbClr val="0C0C0C"/>
                  </a:solidFill>
                  <a:latin typeface="Arial"/>
                  <a:cs typeface="Arial"/>
                </a:rPr>
                <a:t> </a:t>
              </a:r>
              <a:r>
                <a:rPr sz="1900" spc="45" dirty="0">
                  <a:solidFill>
                    <a:srgbClr val="0C0C0C"/>
                  </a:solidFill>
                  <a:latin typeface="Arial"/>
                  <a:cs typeface="Arial"/>
                </a:rPr>
                <a:t>sleeping</a:t>
              </a:r>
              <a:endParaRPr lang="en-GB" sz="1900" spc="45" dirty="0">
                <a:solidFill>
                  <a:srgbClr val="0C0C0C"/>
                </a:solidFill>
                <a:latin typeface="Arial"/>
                <a:cs typeface="Arial"/>
              </a:endParaRPr>
            </a:p>
            <a:p>
              <a:pPr marL="146685" marR="5080" indent="-134620">
                <a:lnSpc>
                  <a:spcPct val="124000"/>
                </a:lnSpc>
                <a:spcBef>
                  <a:spcPts val="100"/>
                </a:spcBef>
              </a:pPr>
              <a:r>
                <a:rPr sz="1900" spc="145" dirty="0">
                  <a:solidFill>
                    <a:srgbClr val="0C0C0C"/>
                  </a:solidFill>
                  <a:latin typeface="Arial"/>
                  <a:cs typeface="Arial"/>
                </a:rPr>
                <a:t>(tired</a:t>
              </a:r>
              <a:r>
                <a:rPr sz="1900" spc="-80" dirty="0">
                  <a:solidFill>
                    <a:srgbClr val="0C0C0C"/>
                  </a:solidFill>
                  <a:latin typeface="Arial"/>
                  <a:cs typeface="Arial"/>
                </a:rPr>
                <a:t> </a:t>
              </a:r>
              <a:r>
                <a:rPr sz="1900" dirty="0">
                  <a:solidFill>
                    <a:srgbClr val="0C0C0C"/>
                  </a:solidFill>
                  <a:latin typeface="Arial"/>
                  <a:cs typeface="Arial"/>
                </a:rPr>
                <a:t>and</a:t>
              </a:r>
              <a:r>
                <a:rPr sz="1900" spc="5" dirty="0">
                  <a:solidFill>
                    <a:srgbClr val="0C0C0C"/>
                  </a:solidFill>
                  <a:latin typeface="Arial"/>
                  <a:cs typeface="Arial"/>
                </a:rPr>
                <a:t> </a:t>
              </a:r>
              <a:r>
                <a:rPr sz="1900" spc="100" dirty="0">
                  <a:solidFill>
                    <a:srgbClr val="0C0C0C"/>
                  </a:solidFill>
                  <a:latin typeface="Arial"/>
                  <a:cs typeface="Arial"/>
                </a:rPr>
                <a:t>wired)</a:t>
              </a:r>
              <a:endParaRPr sz="19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5BA5F5-9627-8CE4-47DB-E516BDE7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17240D-83F0-1959-662F-86E88261AA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1631555B-5D8A-F672-A843-87529DD9DE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E5B7684-04ED-9460-A282-FCA8FA65ED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C84DABF-AE82-4253-D7DF-C481F474BA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F7C3A5-4DA0-4B8E-1BFA-7FF62C74BD2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586" y="295342"/>
            <a:ext cx="3630396" cy="78347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A4A8913-38DF-07A0-1162-40F7C73C699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20440" y="2372856"/>
            <a:ext cx="8548688" cy="3294062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GB" sz="3600" dirty="0">
                <a:solidFill>
                  <a:srgbClr val="215968"/>
                </a:solidFill>
                <a:latin typeface="Century Gothic" pitchFamily="34"/>
              </a:rPr>
              <a:t>CIPD Case Study NCA</a:t>
            </a:r>
          </a:p>
          <a:p>
            <a:pPr lvl="0">
              <a:lnSpc>
                <a:spcPct val="100000"/>
              </a:lnSpc>
            </a:pPr>
            <a:r>
              <a:rPr lang="en-GB" sz="3600" dirty="0">
                <a:solidFill>
                  <a:srgbClr val="215968"/>
                </a:solidFill>
                <a:latin typeface="Century Gothic" pitchFamily="34"/>
              </a:rPr>
              <a:t>Well Women's Strategy</a:t>
            </a:r>
            <a:br>
              <a:rPr lang="en-GB" sz="3600" dirty="0">
                <a:solidFill>
                  <a:srgbClr val="215968"/>
                </a:solidFill>
                <a:latin typeface="Century Gothic" pitchFamily="34"/>
              </a:rPr>
            </a:br>
            <a:endParaRPr lang="en-GB" sz="1700" dirty="0">
              <a:solidFill>
                <a:srgbClr val="215968"/>
              </a:solidFill>
              <a:latin typeface="Century Gothic" pitchFamily="34"/>
            </a:endParaRPr>
          </a:p>
          <a:p>
            <a:pPr lvl="0">
              <a:lnSpc>
                <a:spcPct val="100000"/>
              </a:lnSpc>
            </a:pPr>
            <a:r>
              <a:rPr lang="en-GB" sz="1700" dirty="0">
                <a:solidFill>
                  <a:schemeClr val="bg2">
                    <a:lumMod val="25000"/>
                  </a:schemeClr>
                </a:solidFill>
                <a:latin typeface="Century Gothic" pitchFamily="34"/>
              </a:rPr>
              <a:t>Sharon Lord: NCA Health and Wellbeing Lead </a:t>
            </a:r>
          </a:p>
          <a:p>
            <a:pPr lvl="0">
              <a:lnSpc>
                <a:spcPct val="100000"/>
              </a:lnSpc>
            </a:pPr>
            <a:endParaRPr lang="en-GB" sz="1700" dirty="0">
              <a:solidFill>
                <a:schemeClr val="bg2">
                  <a:lumMod val="25000"/>
                </a:schemeClr>
              </a:solidFill>
              <a:latin typeface="Century Gothic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02329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3EDC5F-8B3F-4535-A9E2-CE27C71603A5}"/>
              </a:ext>
            </a:extLst>
          </p:cNvPr>
          <p:cNvSpPr txBox="1"/>
          <p:nvPr/>
        </p:nvSpPr>
        <p:spPr>
          <a:xfrm>
            <a:off x="5425203" y="1297080"/>
            <a:ext cx="5563354" cy="8079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215968"/>
                </a:solidFill>
                <a:latin typeface="Century Gothic" pitchFamily="34"/>
              </a:rPr>
              <a:t>S.C.A.R.F Campaign is the new wrap-around forever strategic programme that describes the NCA’s commitment of support to look after the physical, psychological, environmental, financial, and spiritual wellbeing of all staff working within the NCA. 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0DC60D11-9AB8-4924-8F6D-3B0D63D0D98D}"/>
              </a:ext>
            </a:extLst>
          </p:cNvPr>
          <p:cNvSpPr txBox="1"/>
          <p:nvPr/>
        </p:nvSpPr>
        <p:spPr>
          <a:xfrm>
            <a:off x="4940379" y="2372298"/>
            <a:ext cx="6533003" cy="24699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215968"/>
                </a:solidFill>
                <a:latin typeface="Century Gothic" pitchFamily="34"/>
              </a:rPr>
              <a:t>Provide the </a:t>
            </a:r>
            <a:r>
              <a:rPr lang="en-GB" sz="1200" b="1" dirty="0">
                <a:solidFill>
                  <a:srgbClr val="00823B"/>
                </a:solidFill>
                <a:latin typeface="Century Gothic" pitchFamily="34"/>
              </a:rPr>
              <a:t>Support</a:t>
            </a:r>
            <a:r>
              <a:rPr lang="en-GB" sz="1200" dirty="0">
                <a:solidFill>
                  <a:srgbClr val="00823B"/>
                </a:solidFill>
                <a:latin typeface="Century Gothic" pitchFamily="34"/>
              </a:rPr>
              <a:t> </a:t>
            </a:r>
            <a:r>
              <a:rPr lang="en-GB" sz="1200" dirty="0">
                <a:solidFill>
                  <a:srgbClr val="215968"/>
                </a:solidFill>
                <a:latin typeface="Century Gothic" pitchFamily="34"/>
              </a:rPr>
              <a:t>staff need to be happy and healthy both at work and at home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215968"/>
                </a:solidFill>
                <a:latin typeface="Century Gothic" pitchFamily="34"/>
              </a:rPr>
              <a:t> 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215968"/>
                </a:solidFill>
                <a:latin typeface="Century Gothic" pitchFamily="34"/>
              </a:rPr>
              <a:t>To </a:t>
            </a:r>
            <a:r>
              <a:rPr lang="en-GB" sz="1200" b="1" dirty="0">
                <a:solidFill>
                  <a:srgbClr val="EEB500"/>
                </a:solidFill>
                <a:latin typeface="Century Gothic" pitchFamily="34"/>
              </a:rPr>
              <a:t>Care</a:t>
            </a:r>
            <a:r>
              <a:rPr lang="en-GB" sz="1200" b="1" dirty="0">
                <a:solidFill>
                  <a:srgbClr val="215968"/>
                </a:solidFill>
                <a:latin typeface="Century Gothic" pitchFamily="34"/>
              </a:rPr>
              <a:t> </a:t>
            </a:r>
            <a:r>
              <a:rPr lang="en-GB" sz="1200" dirty="0">
                <a:solidFill>
                  <a:srgbClr val="215968"/>
                </a:solidFill>
                <a:latin typeface="Century Gothic" pitchFamily="34"/>
              </a:rPr>
              <a:t>about staff’s wellbeing and encourage an environment in which our people feel looked after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215968"/>
                </a:solidFill>
                <a:latin typeface="Century Gothic" pitchFamily="34"/>
              </a:rPr>
              <a:t> 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A80000"/>
                </a:solidFill>
                <a:latin typeface="Century Gothic" pitchFamily="34"/>
              </a:rPr>
              <a:t>To Assist </a:t>
            </a:r>
            <a:r>
              <a:rPr lang="en-GB" sz="1200" dirty="0">
                <a:solidFill>
                  <a:srgbClr val="215968"/>
                </a:solidFill>
                <a:latin typeface="Century Gothic" pitchFamily="34"/>
              </a:rPr>
              <a:t>staff and provide the skills and knowledge needed to their job to the best of their ability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215968"/>
                </a:solidFill>
                <a:latin typeface="Century Gothic" pitchFamily="34"/>
              </a:rPr>
              <a:t> 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215968"/>
                </a:solidFill>
                <a:latin typeface="Century Gothic" pitchFamily="34"/>
              </a:rPr>
              <a:t>To</a:t>
            </a:r>
            <a:r>
              <a:rPr lang="en-GB" sz="1200" dirty="0">
                <a:solidFill>
                  <a:srgbClr val="5D2884"/>
                </a:solidFill>
                <a:latin typeface="Century Gothic" pitchFamily="34"/>
              </a:rPr>
              <a:t> </a:t>
            </a:r>
            <a:r>
              <a:rPr lang="en-GB" sz="1200" b="1" dirty="0">
                <a:solidFill>
                  <a:srgbClr val="5D2884"/>
                </a:solidFill>
                <a:latin typeface="Century Gothic" pitchFamily="34"/>
              </a:rPr>
              <a:t>Recognise</a:t>
            </a:r>
            <a:r>
              <a:rPr lang="en-GB" sz="1200" dirty="0">
                <a:solidFill>
                  <a:srgbClr val="5D2884"/>
                </a:solidFill>
                <a:latin typeface="Century Gothic" pitchFamily="34"/>
              </a:rPr>
              <a:t> </a:t>
            </a:r>
            <a:r>
              <a:rPr lang="en-GB" sz="1200" dirty="0">
                <a:solidFill>
                  <a:srgbClr val="215968"/>
                </a:solidFill>
                <a:latin typeface="Century Gothic" pitchFamily="34"/>
              </a:rPr>
              <a:t>commitment, dedication and hard work and celebrate together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215968"/>
                </a:solidFill>
                <a:latin typeface="Century Gothic" pitchFamily="34"/>
              </a:rPr>
              <a:t> 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215968"/>
                </a:solidFill>
                <a:latin typeface="Century Gothic" pitchFamily="34"/>
              </a:rPr>
              <a:t>To emphasise that staff are more than just a colleague, but a part of the NCA</a:t>
            </a:r>
            <a:r>
              <a:rPr lang="en-GB" sz="1200" dirty="0">
                <a:solidFill>
                  <a:srgbClr val="0060A8"/>
                </a:solidFill>
                <a:latin typeface="Century Gothic" pitchFamily="34"/>
              </a:rPr>
              <a:t> </a:t>
            </a:r>
            <a:r>
              <a:rPr lang="en-GB" sz="1200" b="1" dirty="0">
                <a:solidFill>
                  <a:srgbClr val="0060A8"/>
                </a:solidFill>
                <a:latin typeface="Century Gothic" pitchFamily="34"/>
              </a:rPr>
              <a:t>Family </a:t>
            </a:r>
            <a:r>
              <a:rPr lang="en-GB" sz="1200" dirty="0">
                <a:solidFill>
                  <a:srgbClr val="215968"/>
                </a:solidFill>
                <a:latin typeface="Century Gothic" pitchFamily="34"/>
              </a:rPr>
              <a:t>in which we will nurture a culture of kindness and compassion at all of our care organisations, teams and services</a:t>
            </a:r>
          </a:p>
        </p:txBody>
      </p:sp>
      <p:grpSp>
        <p:nvGrpSpPr>
          <p:cNvPr id="6" name="Diagram 10">
            <a:extLst>
              <a:ext uri="{FF2B5EF4-FFF2-40B4-BE49-F238E27FC236}">
                <a16:creationId xmlns:a16="http://schemas.microsoft.com/office/drawing/2014/main" id="{FA6A3E23-8D3D-480A-AE14-1579B22A700C}"/>
              </a:ext>
            </a:extLst>
          </p:cNvPr>
          <p:cNvGrpSpPr/>
          <p:nvPr/>
        </p:nvGrpSpPr>
        <p:grpSpPr>
          <a:xfrm>
            <a:off x="4725243" y="5107420"/>
            <a:ext cx="5433618" cy="962562"/>
            <a:chOff x="2893673" y="5443953"/>
            <a:chExt cx="4620198" cy="811316"/>
          </a:xfrm>
        </p:grpSpPr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90ED96C1-4B98-4D80-BBEA-6A5ADC357715}"/>
                </a:ext>
              </a:extLst>
            </p:cNvPr>
            <p:cNvSpPr/>
            <p:nvPr/>
          </p:nvSpPr>
          <p:spPr>
            <a:xfrm>
              <a:off x="2893673" y="5443953"/>
              <a:ext cx="897099" cy="809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90228"/>
                <a:gd name="f7" fmla="val 809551"/>
                <a:gd name="f8" fmla="val 80955"/>
                <a:gd name="f9" fmla="val 36245"/>
                <a:gd name="f10" fmla="val 809273"/>
                <a:gd name="f11" fmla="val 853983"/>
                <a:gd name="f12" fmla="val 728596"/>
                <a:gd name="f13" fmla="val 773306"/>
                <a:gd name="f14" fmla="+- 0 0 -90"/>
                <a:gd name="f15" fmla="*/ f3 1 890228"/>
                <a:gd name="f16" fmla="*/ f4 1 809551"/>
                <a:gd name="f17" fmla="+- f7 0 f5"/>
                <a:gd name="f18" fmla="+- f6 0 f5"/>
                <a:gd name="f19" fmla="*/ f14 f0 1"/>
                <a:gd name="f20" fmla="*/ f18 1 890228"/>
                <a:gd name="f21" fmla="*/ f17 1 809551"/>
                <a:gd name="f22" fmla="*/ 0 f18 1"/>
                <a:gd name="f23" fmla="*/ 80955 f17 1"/>
                <a:gd name="f24" fmla="*/ 80955 f18 1"/>
                <a:gd name="f25" fmla="*/ 0 f17 1"/>
                <a:gd name="f26" fmla="*/ 809273 f18 1"/>
                <a:gd name="f27" fmla="*/ 890228 f18 1"/>
                <a:gd name="f28" fmla="*/ 728596 f17 1"/>
                <a:gd name="f29" fmla="*/ 809551 f17 1"/>
                <a:gd name="f30" fmla="*/ f19 1 f2"/>
                <a:gd name="f31" fmla="*/ f22 1 890228"/>
                <a:gd name="f32" fmla="*/ f23 1 809551"/>
                <a:gd name="f33" fmla="*/ f24 1 890228"/>
                <a:gd name="f34" fmla="*/ f25 1 809551"/>
                <a:gd name="f35" fmla="*/ f26 1 890228"/>
                <a:gd name="f36" fmla="*/ f27 1 890228"/>
                <a:gd name="f37" fmla="*/ f28 1 809551"/>
                <a:gd name="f38" fmla="*/ f29 1 80955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890228" h="80955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31859C"/>
              </a:solidFill>
              <a:prstDash val="solid"/>
              <a:miter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52073" tIns="52073" rIns="52073" bIns="52073" anchor="ctr" anchorCtr="1" compatLnSpc="1">
              <a:noAutofit/>
            </a:bodyPr>
            <a:lstStyle/>
            <a:p>
              <a:pPr algn="ctr" defTabSz="400047">
                <a:lnSpc>
                  <a:spcPct val="90000"/>
                </a:lnSpc>
                <a:spcAft>
                  <a:spcPts val="375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500" kern="0" dirty="0">
                  <a:solidFill>
                    <a:srgbClr val="215968"/>
                  </a:solidFill>
                  <a:latin typeface="Century Gothic" pitchFamily="34"/>
                </a:rPr>
                <a:t>SCARF Folder </a:t>
              </a: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CDEC6B25-F064-4979-A1E8-73C9ACF0FAD8}"/>
                </a:ext>
              </a:extLst>
            </p:cNvPr>
            <p:cNvSpPr/>
            <p:nvPr/>
          </p:nvSpPr>
          <p:spPr>
            <a:xfrm>
              <a:off x="3880494" y="5738344"/>
              <a:ext cx="190186" cy="2207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8728"/>
                <a:gd name="f7" fmla="val 220776"/>
                <a:gd name="f8" fmla="val 44155"/>
                <a:gd name="f9" fmla="val 94364"/>
                <a:gd name="f10" fmla="val 110388"/>
                <a:gd name="f11" fmla="val 176621"/>
                <a:gd name="f12" fmla="+- 0 0 -90"/>
                <a:gd name="f13" fmla="*/ f3 1 188728"/>
                <a:gd name="f14" fmla="*/ f4 1 220776"/>
                <a:gd name="f15" fmla="+- f7 0 f5"/>
                <a:gd name="f16" fmla="+- f6 0 f5"/>
                <a:gd name="f17" fmla="*/ f12 f0 1"/>
                <a:gd name="f18" fmla="*/ f16 1 188728"/>
                <a:gd name="f19" fmla="*/ f15 1 220776"/>
                <a:gd name="f20" fmla="*/ 0 f16 1"/>
                <a:gd name="f21" fmla="*/ 44155 f15 1"/>
                <a:gd name="f22" fmla="*/ 94364 f16 1"/>
                <a:gd name="f23" fmla="*/ 0 f15 1"/>
                <a:gd name="f24" fmla="*/ 188728 f16 1"/>
                <a:gd name="f25" fmla="*/ 110388 f15 1"/>
                <a:gd name="f26" fmla="*/ 220776 f15 1"/>
                <a:gd name="f27" fmla="*/ 176621 f15 1"/>
                <a:gd name="f28" fmla="*/ f17 1 f2"/>
                <a:gd name="f29" fmla="*/ f20 1 188728"/>
                <a:gd name="f30" fmla="*/ f21 1 220776"/>
                <a:gd name="f31" fmla="*/ f22 1 188728"/>
                <a:gd name="f32" fmla="*/ f23 1 220776"/>
                <a:gd name="f33" fmla="*/ f24 1 188728"/>
                <a:gd name="f34" fmla="*/ f25 1 220776"/>
                <a:gd name="f35" fmla="*/ f26 1 220776"/>
                <a:gd name="f36" fmla="*/ f27 1 220776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188728" h="220776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31859C"/>
            </a:solidFill>
            <a:ln w="9528" cap="flat">
              <a:solidFill>
                <a:srgbClr val="31859C"/>
              </a:solidFill>
              <a:prstDash val="solid"/>
              <a:miter/>
            </a:ln>
          </p:spPr>
          <p:txBody>
            <a:bodyPr vert="horz" wrap="square" lIns="0" tIns="33117" rIns="42464" bIns="33117" anchor="ctr" anchorCtr="1" compatLnSpc="1">
              <a:noAutofit/>
            </a:bodyPr>
            <a:lstStyle/>
            <a:p>
              <a:pPr algn="ctr" defTabSz="400047">
                <a:lnSpc>
                  <a:spcPct val="90000"/>
                </a:lnSpc>
                <a:spcAft>
                  <a:spcPts val="375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788" kern="0">
                <a:solidFill>
                  <a:srgbClr val="215968"/>
                </a:solidFill>
                <a:latin typeface="Century Gothic" pitchFamily="34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A0029750-00C9-4D84-8DC4-326F955D39C5}"/>
                </a:ext>
              </a:extLst>
            </p:cNvPr>
            <p:cNvSpPr/>
            <p:nvPr/>
          </p:nvSpPr>
          <p:spPr>
            <a:xfrm>
              <a:off x="4149620" y="5443953"/>
              <a:ext cx="897099" cy="809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90228"/>
                <a:gd name="f7" fmla="val 809551"/>
                <a:gd name="f8" fmla="val 80955"/>
                <a:gd name="f9" fmla="val 36245"/>
                <a:gd name="f10" fmla="val 809273"/>
                <a:gd name="f11" fmla="val 853983"/>
                <a:gd name="f12" fmla="val 728596"/>
                <a:gd name="f13" fmla="val 773306"/>
                <a:gd name="f14" fmla="+- 0 0 -90"/>
                <a:gd name="f15" fmla="*/ f3 1 890228"/>
                <a:gd name="f16" fmla="*/ f4 1 809551"/>
                <a:gd name="f17" fmla="+- f7 0 f5"/>
                <a:gd name="f18" fmla="+- f6 0 f5"/>
                <a:gd name="f19" fmla="*/ f14 f0 1"/>
                <a:gd name="f20" fmla="*/ f18 1 890228"/>
                <a:gd name="f21" fmla="*/ f17 1 809551"/>
                <a:gd name="f22" fmla="*/ 0 f18 1"/>
                <a:gd name="f23" fmla="*/ 80955 f17 1"/>
                <a:gd name="f24" fmla="*/ 80955 f18 1"/>
                <a:gd name="f25" fmla="*/ 0 f17 1"/>
                <a:gd name="f26" fmla="*/ 809273 f18 1"/>
                <a:gd name="f27" fmla="*/ 890228 f18 1"/>
                <a:gd name="f28" fmla="*/ 728596 f17 1"/>
                <a:gd name="f29" fmla="*/ 809551 f17 1"/>
                <a:gd name="f30" fmla="*/ f19 1 f2"/>
                <a:gd name="f31" fmla="*/ f22 1 890228"/>
                <a:gd name="f32" fmla="*/ f23 1 809551"/>
                <a:gd name="f33" fmla="*/ f24 1 890228"/>
                <a:gd name="f34" fmla="*/ f25 1 809551"/>
                <a:gd name="f35" fmla="*/ f26 1 890228"/>
                <a:gd name="f36" fmla="*/ f27 1 890228"/>
                <a:gd name="f37" fmla="*/ f28 1 809551"/>
                <a:gd name="f38" fmla="*/ f29 1 80955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890228" h="80955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7030A0"/>
              </a:solidFill>
              <a:prstDash val="solid"/>
              <a:miter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52073" tIns="52073" rIns="52073" bIns="52073" anchor="ctr" anchorCtr="1" compatLnSpc="1">
              <a:noAutofit/>
            </a:bodyPr>
            <a:lstStyle/>
            <a:p>
              <a:pPr algn="ctr" defTabSz="400047">
                <a:lnSpc>
                  <a:spcPct val="90000"/>
                </a:lnSpc>
                <a:spcAft>
                  <a:spcPts val="375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500" kern="0" dirty="0">
                  <a:solidFill>
                    <a:srgbClr val="215968"/>
                  </a:solidFill>
                  <a:latin typeface="Century Gothic" pitchFamily="34"/>
                </a:rPr>
                <a:t>Health &amp; Wellbeing Intranet Pages</a:t>
              </a: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4E1702E5-9E87-4820-BB2F-3B32C6ED4E83}"/>
                </a:ext>
              </a:extLst>
            </p:cNvPr>
            <p:cNvSpPr/>
            <p:nvPr/>
          </p:nvSpPr>
          <p:spPr>
            <a:xfrm>
              <a:off x="5136422" y="5738344"/>
              <a:ext cx="190186" cy="2207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8728"/>
                <a:gd name="f7" fmla="val 220776"/>
                <a:gd name="f8" fmla="val 44155"/>
                <a:gd name="f9" fmla="val 94364"/>
                <a:gd name="f10" fmla="val 110388"/>
                <a:gd name="f11" fmla="val 176621"/>
                <a:gd name="f12" fmla="+- 0 0 -90"/>
                <a:gd name="f13" fmla="*/ f3 1 188728"/>
                <a:gd name="f14" fmla="*/ f4 1 220776"/>
                <a:gd name="f15" fmla="+- f7 0 f5"/>
                <a:gd name="f16" fmla="+- f6 0 f5"/>
                <a:gd name="f17" fmla="*/ f12 f0 1"/>
                <a:gd name="f18" fmla="*/ f16 1 188728"/>
                <a:gd name="f19" fmla="*/ f15 1 220776"/>
                <a:gd name="f20" fmla="*/ 0 f16 1"/>
                <a:gd name="f21" fmla="*/ 44155 f15 1"/>
                <a:gd name="f22" fmla="*/ 94364 f16 1"/>
                <a:gd name="f23" fmla="*/ 0 f15 1"/>
                <a:gd name="f24" fmla="*/ 188728 f16 1"/>
                <a:gd name="f25" fmla="*/ 110388 f15 1"/>
                <a:gd name="f26" fmla="*/ 220776 f15 1"/>
                <a:gd name="f27" fmla="*/ 176621 f15 1"/>
                <a:gd name="f28" fmla="*/ f17 1 f2"/>
                <a:gd name="f29" fmla="*/ f20 1 188728"/>
                <a:gd name="f30" fmla="*/ f21 1 220776"/>
                <a:gd name="f31" fmla="*/ f22 1 188728"/>
                <a:gd name="f32" fmla="*/ f23 1 220776"/>
                <a:gd name="f33" fmla="*/ f24 1 188728"/>
                <a:gd name="f34" fmla="*/ f25 1 220776"/>
                <a:gd name="f35" fmla="*/ f26 1 220776"/>
                <a:gd name="f36" fmla="*/ f27 1 220776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188728" h="220776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7030A0"/>
            </a:solidFill>
            <a:ln cap="flat">
              <a:noFill/>
              <a:prstDash val="solid"/>
            </a:ln>
          </p:spPr>
          <p:txBody>
            <a:bodyPr vert="horz" wrap="square" lIns="0" tIns="33117" rIns="42464" bIns="33117" anchor="ctr" anchorCtr="1" compatLnSpc="1">
              <a:noAutofit/>
            </a:bodyPr>
            <a:lstStyle/>
            <a:p>
              <a:pPr algn="ctr" defTabSz="400047">
                <a:lnSpc>
                  <a:spcPct val="90000"/>
                </a:lnSpc>
                <a:spcAft>
                  <a:spcPts val="375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788" kern="0">
                <a:solidFill>
                  <a:srgbClr val="215968"/>
                </a:solidFill>
                <a:latin typeface="Century Gothic" pitchFamily="34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0720005F-428F-45A1-9E50-9108FCCF56B1}"/>
                </a:ext>
              </a:extLst>
            </p:cNvPr>
            <p:cNvSpPr/>
            <p:nvPr/>
          </p:nvSpPr>
          <p:spPr>
            <a:xfrm>
              <a:off x="5405557" y="5443953"/>
              <a:ext cx="897099" cy="809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90228"/>
                <a:gd name="f7" fmla="val 809551"/>
                <a:gd name="f8" fmla="val 80955"/>
                <a:gd name="f9" fmla="val 36245"/>
                <a:gd name="f10" fmla="val 809273"/>
                <a:gd name="f11" fmla="val 853983"/>
                <a:gd name="f12" fmla="val 728596"/>
                <a:gd name="f13" fmla="val 773306"/>
                <a:gd name="f14" fmla="+- 0 0 -90"/>
                <a:gd name="f15" fmla="*/ f3 1 890228"/>
                <a:gd name="f16" fmla="*/ f4 1 809551"/>
                <a:gd name="f17" fmla="+- f7 0 f5"/>
                <a:gd name="f18" fmla="+- f6 0 f5"/>
                <a:gd name="f19" fmla="*/ f14 f0 1"/>
                <a:gd name="f20" fmla="*/ f18 1 890228"/>
                <a:gd name="f21" fmla="*/ f17 1 809551"/>
                <a:gd name="f22" fmla="*/ 0 f18 1"/>
                <a:gd name="f23" fmla="*/ 80955 f17 1"/>
                <a:gd name="f24" fmla="*/ 80955 f18 1"/>
                <a:gd name="f25" fmla="*/ 0 f17 1"/>
                <a:gd name="f26" fmla="*/ 809273 f18 1"/>
                <a:gd name="f27" fmla="*/ 890228 f18 1"/>
                <a:gd name="f28" fmla="*/ 728596 f17 1"/>
                <a:gd name="f29" fmla="*/ 809551 f17 1"/>
                <a:gd name="f30" fmla="*/ f19 1 f2"/>
                <a:gd name="f31" fmla="*/ f22 1 890228"/>
                <a:gd name="f32" fmla="*/ f23 1 809551"/>
                <a:gd name="f33" fmla="*/ f24 1 890228"/>
                <a:gd name="f34" fmla="*/ f25 1 809551"/>
                <a:gd name="f35" fmla="*/ f26 1 890228"/>
                <a:gd name="f36" fmla="*/ f27 1 890228"/>
                <a:gd name="f37" fmla="*/ f28 1 809551"/>
                <a:gd name="f38" fmla="*/ f29 1 80955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890228" h="80955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77933C"/>
              </a:solidFill>
              <a:prstDash val="solid"/>
              <a:miter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52073" tIns="52073" rIns="52073" bIns="52073" anchor="ctr" anchorCtr="1" compatLnSpc="1">
              <a:noAutofit/>
            </a:bodyPr>
            <a:lstStyle/>
            <a:p>
              <a:pPr algn="ctr" defTabSz="400047">
                <a:lnSpc>
                  <a:spcPct val="90000"/>
                </a:lnSpc>
                <a:spcAft>
                  <a:spcPts val="375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500" kern="0" dirty="0">
                  <a:solidFill>
                    <a:srgbClr val="215968"/>
                  </a:solidFill>
                  <a:latin typeface="Century Gothic" pitchFamily="34"/>
                </a:rPr>
                <a:t>QR Codes</a:t>
              </a: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CBB388DF-DB57-47E3-8ECD-71459035BD91}"/>
                </a:ext>
              </a:extLst>
            </p:cNvPr>
            <p:cNvSpPr/>
            <p:nvPr/>
          </p:nvSpPr>
          <p:spPr>
            <a:xfrm>
              <a:off x="6392360" y="5738344"/>
              <a:ext cx="190186" cy="2207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8728"/>
                <a:gd name="f7" fmla="val 220776"/>
                <a:gd name="f8" fmla="val 44155"/>
                <a:gd name="f9" fmla="val 94364"/>
                <a:gd name="f10" fmla="val 110388"/>
                <a:gd name="f11" fmla="val 176621"/>
                <a:gd name="f12" fmla="+- 0 0 -90"/>
                <a:gd name="f13" fmla="*/ f3 1 188728"/>
                <a:gd name="f14" fmla="*/ f4 1 220776"/>
                <a:gd name="f15" fmla="+- f7 0 f5"/>
                <a:gd name="f16" fmla="+- f6 0 f5"/>
                <a:gd name="f17" fmla="*/ f12 f0 1"/>
                <a:gd name="f18" fmla="*/ f16 1 188728"/>
                <a:gd name="f19" fmla="*/ f15 1 220776"/>
                <a:gd name="f20" fmla="*/ 0 f16 1"/>
                <a:gd name="f21" fmla="*/ 44155 f15 1"/>
                <a:gd name="f22" fmla="*/ 94364 f16 1"/>
                <a:gd name="f23" fmla="*/ 0 f15 1"/>
                <a:gd name="f24" fmla="*/ 188728 f16 1"/>
                <a:gd name="f25" fmla="*/ 110388 f15 1"/>
                <a:gd name="f26" fmla="*/ 220776 f15 1"/>
                <a:gd name="f27" fmla="*/ 176621 f15 1"/>
                <a:gd name="f28" fmla="*/ f17 1 f2"/>
                <a:gd name="f29" fmla="*/ f20 1 188728"/>
                <a:gd name="f30" fmla="*/ f21 1 220776"/>
                <a:gd name="f31" fmla="*/ f22 1 188728"/>
                <a:gd name="f32" fmla="*/ f23 1 220776"/>
                <a:gd name="f33" fmla="*/ f24 1 188728"/>
                <a:gd name="f34" fmla="*/ f25 1 220776"/>
                <a:gd name="f35" fmla="*/ f26 1 220776"/>
                <a:gd name="f36" fmla="*/ f27 1 220776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188728" h="220776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77933C"/>
            </a:solidFill>
            <a:ln w="9528" cap="flat">
              <a:solidFill>
                <a:srgbClr val="77933C"/>
              </a:solidFill>
              <a:prstDash val="solid"/>
              <a:miter/>
            </a:ln>
          </p:spPr>
          <p:txBody>
            <a:bodyPr vert="horz" wrap="square" lIns="0" tIns="33117" rIns="42464" bIns="33117" anchor="ctr" anchorCtr="1" compatLnSpc="1">
              <a:noAutofit/>
            </a:bodyPr>
            <a:lstStyle/>
            <a:p>
              <a:pPr algn="ctr" defTabSz="400047">
                <a:lnSpc>
                  <a:spcPct val="90000"/>
                </a:lnSpc>
                <a:spcAft>
                  <a:spcPts val="375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788" kern="0">
                <a:solidFill>
                  <a:srgbClr val="215968"/>
                </a:solidFill>
                <a:latin typeface="Century Gothic" pitchFamily="34"/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671F3535-FC9E-4588-9D34-D15D57D64A1F}"/>
                </a:ext>
              </a:extLst>
            </p:cNvPr>
            <p:cNvSpPr/>
            <p:nvPr/>
          </p:nvSpPr>
          <p:spPr>
            <a:xfrm>
              <a:off x="6616772" y="5445715"/>
              <a:ext cx="897099" cy="809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90228"/>
                <a:gd name="f7" fmla="val 809551"/>
                <a:gd name="f8" fmla="val 80955"/>
                <a:gd name="f9" fmla="val 36245"/>
                <a:gd name="f10" fmla="val 809273"/>
                <a:gd name="f11" fmla="val 853983"/>
                <a:gd name="f12" fmla="val 728596"/>
                <a:gd name="f13" fmla="val 773306"/>
                <a:gd name="f14" fmla="+- 0 0 -90"/>
                <a:gd name="f15" fmla="*/ f3 1 890228"/>
                <a:gd name="f16" fmla="*/ f4 1 809551"/>
                <a:gd name="f17" fmla="+- f7 0 f5"/>
                <a:gd name="f18" fmla="+- f6 0 f5"/>
                <a:gd name="f19" fmla="*/ f14 f0 1"/>
                <a:gd name="f20" fmla="*/ f18 1 890228"/>
                <a:gd name="f21" fmla="*/ f17 1 809551"/>
                <a:gd name="f22" fmla="*/ 0 f18 1"/>
                <a:gd name="f23" fmla="*/ 80955 f17 1"/>
                <a:gd name="f24" fmla="*/ 80955 f18 1"/>
                <a:gd name="f25" fmla="*/ 0 f17 1"/>
                <a:gd name="f26" fmla="*/ 809273 f18 1"/>
                <a:gd name="f27" fmla="*/ 890228 f18 1"/>
                <a:gd name="f28" fmla="*/ 728596 f17 1"/>
                <a:gd name="f29" fmla="*/ 809551 f17 1"/>
                <a:gd name="f30" fmla="*/ f19 1 f2"/>
                <a:gd name="f31" fmla="*/ f22 1 890228"/>
                <a:gd name="f32" fmla="*/ f23 1 809551"/>
                <a:gd name="f33" fmla="*/ f24 1 890228"/>
                <a:gd name="f34" fmla="*/ f25 1 809551"/>
                <a:gd name="f35" fmla="*/ f26 1 890228"/>
                <a:gd name="f36" fmla="*/ f27 1 890228"/>
                <a:gd name="f37" fmla="*/ f28 1 809551"/>
                <a:gd name="f38" fmla="*/ f29 1 80955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890228" h="80955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C00000"/>
              </a:solidFill>
              <a:prstDash val="solid"/>
              <a:miter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52073" tIns="52073" rIns="52073" bIns="52073" anchor="ctr" anchorCtr="1" compatLnSpc="1">
              <a:noAutofit/>
            </a:bodyPr>
            <a:lstStyle/>
            <a:p>
              <a:pPr algn="ctr" defTabSz="400047">
                <a:lnSpc>
                  <a:spcPct val="90000"/>
                </a:lnSpc>
                <a:spcAft>
                  <a:spcPts val="375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500" kern="0" dirty="0">
                  <a:solidFill>
                    <a:srgbClr val="215968"/>
                  </a:solidFill>
                  <a:latin typeface="Century Gothic" pitchFamily="34"/>
                </a:rPr>
                <a:t>Inform </a:t>
              </a:r>
            </a:p>
            <a:p>
              <a:pPr algn="ctr" defTabSz="400047">
                <a:lnSpc>
                  <a:spcPct val="90000"/>
                </a:lnSpc>
                <a:spcAft>
                  <a:spcPts val="375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500" kern="0" dirty="0">
                  <a:solidFill>
                    <a:srgbClr val="215968"/>
                  </a:solidFill>
                  <a:latin typeface="Century Gothic" pitchFamily="34"/>
                </a:rPr>
                <a:t>Connect Bulletin</a:t>
              </a:r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273B7A1E-9697-4A92-86EC-BDA1F21734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333" y="1199651"/>
            <a:ext cx="2886191" cy="6232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3F404945-699C-471B-9BCE-38603AC435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909" y="2274924"/>
            <a:ext cx="2736450" cy="26646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0" name="TextBox 23">
            <a:extLst>
              <a:ext uri="{FF2B5EF4-FFF2-40B4-BE49-F238E27FC236}">
                <a16:creationId xmlns:a16="http://schemas.microsoft.com/office/drawing/2014/main" id="{C22BEAC4-9D34-44A3-80B4-FD2E281389EB}"/>
              </a:ext>
            </a:extLst>
          </p:cNvPr>
          <p:cNvSpPr txBox="1"/>
          <p:nvPr/>
        </p:nvSpPr>
        <p:spPr>
          <a:xfrm>
            <a:off x="542765" y="5450599"/>
            <a:ext cx="3481329" cy="3000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500" b="1" kern="0" dirty="0">
                <a:solidFill>
                  <a:srgbClr val="215968"/>
                </a:solidFill>
                <a:latin typeface="Century Gothic" pitchFamily="34"/>
              </a:rPr>
              <a:t>Where to access SCARF Information:</a:t>
            </a:r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id="{AC2D77CB-D41C-494E-89C3-375688AB9A8E}"/>
              </a:ext>
            </a:extLst>
          </p:cNvPr>
          <p:cNvSpPr/>
          <p:nvPr/>
        </p:nvSpPr>
        <p:spPr>
          <a:xfrm>
            <a:off x="10544148" y="5107421"/>
            <a:ext cx="1105087" cy="9604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90228"/>
              <a:gd name="f7" fmla="val 809551"/>
              <a:gd name="f8" fmla="val 80955"/>
              <a:gd name="f9" fmla="val 36245"/>
              <a:gd name="f10" fmla="val 809273"/>
              <a:gd name="f11" fmla="val 853983"/>
              <a:gd name="f12" fmla="val 728596"/>
              <a:gd name="f13" fmla="val 773306"/>
              <a:gd name="f14" fmla="+- 0 0 -90"/>
              <a:gd name="f15" fmla="*/ f3 1 890228"/>
              <a:gd name="f16" fmla="*/ f4 1 809551"/>
              <a:gd name="f17" fmla="+- f7 0 f5"/>
              <a:gd name="f18" fmla="+- f6 0 f5"/>
              <a:gd name="f19" fmla="*/ f14 f0 1"/>
              <a:gd name="f20" fmla="*/ f18 1 890228"/>
              <a:gd name="f21" fmla="*/ f17 1 809551"/>
              <a:gd name="f22" fmla="*/ 0 f18 1"/>
              <a:gd name="f23" fmla="*/ 80955 f17 1"/>
              <a:gd name="f24" fmla="*/ 80955 f18 1"/>
              <a:gd name="f25" fmla="*/ 0 f17 1"/>
              <a:gd name="f26" fmla="*/ 809273 f18 1"/>
              <a:gd name="f27" fmla="*/ 890228 f18 1"/>
              <a:gd name="f28" fmla="*/ 728596 f17 1"/>
              <a:gd name="f29" fmla="*/ 809551 f17 1"/>
              <a:gd name="f30" fmla="*/ f19 1 f2"/>
              <a:gd name="f31" fmla="*/ f22 1 890228"/>
              <a:gd name="f32" fmla="*/ f23 1 809551"/>
              <a:gd name="f33" fmla="*/ f24 1 890228"/>
              <a:gd name="f34" fmla="*/ f25 1 809551"/>
              <a:gd name="f35" fmla="*/ f26 1 890228"/>
              <a:gd name="f36" fmla="*/ f27 1 890228"/>
              <a:gd name="f37" fmla="*/ f28 1 809551"/>
              <a:gd name="f38" fmla="*/ f29 1 809551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890228" h="809551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FFFFFF"/>
          </a:solidFill>
          <a:ln w="9528" cap="flat">
            <a:solidFill>
              <a:schemeClr val="accent4">
                <a:lumMod val="75000"/>
              </a:schemeClr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52073" tIns="52073" rIns="52073" bIns="52073" anchor="ctr" anchorCtr="1" compatLnSpc="1">
            <a:noAutofit/>
          </a:bodyPr>
          <a:lstStyle/>
          <a:p>
            <a:pPr algn="ctr" defTabSz="400047">
              <a:lnSpc>
                <a:spcPct val="90000"/>
              </a:lnSpc>
              <a:spcAft>
                <a:spcPts val="37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0" dirty="0">
                <a:solidFill>
                  <a:srgbClr val="215968"/>
                </a:solidFill>
                <a:latin typeface="Century Gothic" pitchFamily="34"/>
              </a:rPr>
              <a:t>Colleague  Experience Team &amp; Newsletter</a:t>
            </a:r>
          </a:p>
        </p:txBody>
      </p:sp>
      <p:sp>
        <p:nvSpPr>
          <p:cNvPr id="30" name="Freeform 15">
            <a:extLst>
              <a:ext uri="{FF2B5EF4-FFF2-40B4-BE49-F238E27FC236}">
                <a16:creationId xmlns:a16="http://schemas.microsoft.com/office/drawing/2014/main" id="{22CEADB7-5BDB-4313-A392-F4CA001E2CF4}"/>
              </a:ext>
            </a:extLst>
          </p:cNvPr>
          <p:cNvSpPr/>
          <p:nvPr/>
        </p:nvSpPr>
        <p:spPr>
          <a:xfrm>
            <a:off x="10264693" y="5488753"/>
            <a:ext cx="223670" cy="2619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8728"/>
              <a:gd name="f7" fmla="val 220776"/>
              <a:gd name="f8" fmla="val 44155"/>
              <a:gd name="f9" fmla="val 94364"/>
              <a:gd name="f10" fmla="val 110388"/>
              <a:gd name="f11" fmla="val 176621"/>
              <a:gd name="f12" fmla="+- 0 0 -90"/>
              <a:gd name="f13" fmla="*/ f3 1 188728"/>
              <a:gd name="f14" fmla="*/ f4 1 220776"/>
              <a:gd name="f15" fmla="+- f7 0 f5"/>
              <a:gd name="f16" fmla="+- f6 0 f5"/>
              <a:gd name="f17" fmla="*/ f12 f0 1"/>
              <a:gd name="f18" fmla="*/ f16 1 188728"/>
              <a:gd name="f19" fmla="*/ f15 1 220776"/>
              <a:gd name="f20" fmla="*/ 0 f16 1"/>
              <a:gd name="f21" fmla="*/ 44155 f15 1"/>
              <a:gd name="f22" fmla="*/ 94364 f16 1"/>
              <a:gd name="f23" fmla="*/ 0 f15 1"/>
              <a:gd name="f24" fmla="*/ 188728 f16 1"/>
              <a:gd name="f25" fmla="*/ 110388 f15 1"/>
              <a:gd name="f26" fmla="*/ 220776 f15 1"/>
              <a:gd name="f27" fmla="*/ 176621 f15 1"/>
              <a:gd name="f28" fmla="*/ f17 1 f2"/>
              <a:gd name="f29" fmla="*/ f20 1 188728"/>
              <a:gd name="f30" fmla="*/ f21 1 220776"/>
              <a:gd name="f31" fmla="*/ f22 1 188728"/>
              <a:gd name="f32" fmla="*/ f23 1 220776"/>
              <a:gd name="f33" fmla="*/ f24 1 188728"/>
              <a:gd name="f34" fmla="*/ f25 1 220776"/>
              <a:gd name="f35" fmla="*/ f26 1 220776"/>
              <a:gd name="f36" fmla="*/ f27 1 220776"/>
              <a:gd name="f37" fmla="*/ f5 1 f18"/>
              <a:gd name="f38" fmla="*/ f6 1 f18"/>
              <a:gd name="f39" fmla="*/ f5 1 f19"/>
              <a:gd name="f40" fmla="*/ f7 1 f19"/>
              <a:gd name="f41" fmla="+- f28 0 f1"/>
              <a:gd name="f42" fmla="*/ f29 1 f18"/>
              <a:gd name="f43" fmla="*/ f30 1 f19"/>
              <a:gd name="f44" fmla="*/ f31 1 f18"/>
              <a:gd name="f45" fmla="*/ f32 1 f19"/>
              <a:gd name="f46" fmla="*/ f33 1 f18"/>
              <a:gd name="f47" fmla="*/ f34 1 f19"/>
              <a:gd name="f48" fmla="*/ f35 1 f19"/>
              <a:gd name="f49" fmla="*/ f36 1 f19"/>
              <a:gd name="f50" fmla="*/ f37 f13 1"/>
              <a:gd name="f51" fmla="*/ f38 f13 1"/>
              <a:gd name="f52" fmla="*/ f40 f14 1"/>
              <a:gd name="f53" fmla="*/ f39 f14 1"/>
              <a:gd name="f54" fmla="*/ f42 f13 1"/>
              <a:gd name="f55" fmla="*/ f43 f14 1"/>
              <a:gd name="f56" fmla="*/ f44 f13 1"/>
              <a:gd name="f57" fmla="*/ f45 f14 1"/>
              <a:gd name="f58" fmla="*/ f46 f13 1"/>
              <a:gd name="f59" fmla="*/ f47 f14 1"/>
              <a:gd name="f60" fmla="*/ f48 f14 1"/>
              <a:gd name="f61" fmla="*/ f49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54" y="f55"/>
              </a:cxn>
              <a:cxn ang="f41">
                <a:pos x="f56" y="f55"/>
              </a:cxn>
              <a:cxn ang="f41">
                <a:pos x="f56" y="f57"/>
              </a:cxn>
              <a:cxn ang="f41">
                <a:pos x="f58" y="f59"/>
              </a:cxn>
              <a:cxn ang="f41">
                <a:pos x="f56" y="f60"/>
              </a:cxn>
              <a:cxn ang="f41">
                <a:pos x="f56" y="f61"/>
              </a:cxn>
              <a:cxn ang="f41">
                <a:pos x="f54" y="f61"/>
              </a:cxn>
              <a:cxn ang="f41">
                <a:pos x="f54" y="f55"/>
              </a:cxn>
            </a:cxnLst>
            <a:rect l="f50" t="f53" r="f51" b="f52"/>
            <a:pathLst>
              <a:path w="188728" h="220776">
                <a:moveTo>
                  <a:pt x="f5" y="f8"/>
                </a:moveTo>
                <a:lnTo>
                  <a:pt x="f9" y="f8"/>
                </a:lnTo>
                <a:lnTo>
                  <a:pt x="f9" y="f5"/>
                </a:lnTo>
                <a:lnTo>
                  <a:pt x="f6" y="f10"/>
                </a:lnTo>
                <a:lnTo>
                  <a:pt x="f9" y="f7"/>
                </a:lnTo>
                <a:lnTo>
                  <a:pt x="f9" y="f11"/>
                </a:lnTo>
                <a:lnTo>
                  <a:pt x="f5" y="f11"/>
                </a:lnTo>
                <a:lnTo>
                  <a:pt x="f5" y="f8"/>
                </a:lnTo>
                <a:close/>
              </a:path>
            </a:pathLst>
          </a:custGeom>
          <a:solidFill>
            <a:srgbClr val="77933C"/>
          </a:solidFill>
          <a:ln w="9528" cap="flat">
            <a:solidFill>
              <a:srgbClr val="77933C"/>
            </a:solidFill>
            <a:prstDash val="solid"/>
            <a:miter/>
          </a:ln>
        </p:spPr>
        <p:txBody>
          <a:bodyPr vert="horz" wrap="square" lIns="0" tIns="33117" rIns="42464" bIns="33117" anchor="ctr" anchorCtr="1" compatLnSpc="1">
            <a:noAutofit/>
          </a:bodyPr>
          <a:lstStyle/>
          <a:p>
            <a:pPr algn="ctr" defTabSz="400047">
              <a:lnSpc>
                <a:spcPct val="90000"/>
              </a:lnSpc>
              <a:spcAft>
                <a:spcPts val="37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788" kern="0">
              <a:solidFill>
                <a:srgbClr val="215968"/>
              </a:solidFill>
              <a:latin typeface="Century Gothic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618397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>
            <a:extLst>
              <a:ext uri="{FF2B5EF4-FFF2-40B4-BE49-F238E27FC236}">
                <a16:creationId xmlns:a16="http://schemas.microsoft.com/office/drawing/2014/main" id="{4C63066F-BC1B-4A71-A8EC-0E2704C45346}"/>
              </a:ext>
            </a:extLst>
          </p:cNvPr>
          <p:cNvSpPr txBox="1"/>
          <p:nvPr/>
        </p:nvSpPr>
        <p:spPr>
          <a:xfrm>
            <a:off x="9336341" y="1570614"/>
            <a:ext cx="2001133" cy="4385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/>
              </a:rPr>
              <a:t>Download the SCARF folder on your phone</a:t>
            </a:r>
          </a:p>
        </p:txBody>
      </p:sp>
      <p:sp>
        <p:nvSpPr>
          <p:cNvPr id="31" name="TextBox 10">
            <a:extLst>
              <a:ext uri="{FF2B5EF4-FFF2-40B4-BE49-F238E27FC236}">
                <a16:creationId xmlns:a16="http://schemas.microsoft.com/office/drawing/2014/main" id="{7A4C6EAC-2D57-48B6-B57B-571C0FF23FCE}"/>
              </a:ext>
            </a:extLst>
          </p:cNvPr>
          <p:cNvSpPr txBox="1"/>
          <p:nvPr/>
        </p:nvSpPr>
        <p:spPr>
          <a:xfrm>
            <a:off x="698691" y="1570614"/>
            <a:ext cx="1745027" cy="2539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kern="0" dirty="0">
                <a:solidFill>
                  <a:srgbClr val="000000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SCARF Folder V2</a:t>
            </a:r>
            <a:endParaRPr lang="en-GB" sz="120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7DE87CB7-9C9C-40DF-B375-7AE711F0DB0C}"/>
              </a:ext>
            </a:extLst>
          </p:cNvPr>
          <p:cNvSpPr txBox="1"/>
          <p:nvPr/>
        </p:nvSpPr>
        <p:spPr>
          <a:xfrm>
            <a:off x="4157277" y="1029516"/>
            <a:ext cx="3877445" cy="3462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/>
              </a:rPr>
              <a:t>Accessing the </a:t>
            </a:r>
            <a:r>
              <a:rPr lang="en-GB" b="1" kern="0" dirty="0">
                <a:solidFill>
                  <a:srgbClr val="548235"/>
                </a:solidFill>
                <a:latin typeface="Century Gothic" pitchFamily="34"/>
              </a:rPr>
              <a:t>S</a:t>
            </a:r>
            <a:r>
              <a:rPr lang="en-GB" b="1" kern="0" dirty="0">
                <a:solidFill>
                  <a:srgbClr val="FFC000"/>
                </a:solidFill>
                <a:latin typeface="Century Gothic" pitchFamily="34"/>
              </a:rPr>
              <a:t>C</a:t>
            </a:r>
            <a:r>
              <a:rPr lang="en-GB" b="1" kern="0" dirty="0">
                <a:solidFill>
                  <a:srgbClr val="C00000"/>
                </a:solidFill>
                <a:latin typeface="Century Gothic" pitchFamily="34"/>
              </a:rPr>
              <a:t>A</a:t>
            </a:r>
            <a:r>
              <a:rPr lang="en-GB" b="1" kern="0" dirty="0">
                <a:solidFill>
                  <a:srgbClr val="7030A0"/>
                </a:solidFill>
                <a:latin typeface="Century Gothic" pitchFamily="34"/>
              </a:rPr>
              <a:t>R</a:t>
            </a:r>
            <a:r>
              <a:rPr lang="en-GB" b="1" kern="0" dirty="0">
                <a:solidFill>
                  <a:srgbClr val="0070C0"/>
                </a:solidFill>
                <a:latin typeface="Century Gothic" pitchFamily="34"/>
              </a:rPr>
              <a:t>F</a:t>
            </a:r>
            <a:r>
              <a:rPr lang="en-GB" b="1" kern="0" dirty="0">
                <a:solidFill>
                  <a:srgbClr val="1F4E79"/>
                </a:solidFill>
                <a:latin typeface="Century Gothic" pitchFamily="34"/>
              </a:rPr>
              <a:t> </a:t>
            </a:r>
            <a:r>
              <a:rPr lang="en-GB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/>
              </a:rPr>
              <a:t>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778FE7-7837-4871-B534-ED0C363318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513" y="2119427"/>
            <a:ext cx="4304974" cy="2420367"/>
          </a:xfrm>
          <a:prstGeom prst="rect">
            <a:avLst/>
          </a:prstGeom>
          <a:ln>
            <a:solidFill>
              <a:srgbClr val="4D4D4C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3A70CA-3044-481B-A870-155D826C4000}"/>
              </a:ext>
            </a:extLst>
          </p:cNvPr>
          <p:cNvSpPr txBox="1"/>
          <p:nvPr/>
        </p:nvSpPr>
        <p:spPr>
          <a:xfrm>
            <a:off x="4701653" y="1570614"/>
            <a:ext cx="259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Calibri" panose="020F0502020204030204" pitchFamily="34" charset="0"/>
                <a:hlinkClick r:id="rId5" tooltip="Original URL: https://www.northerncarealliance.nhs.uk/myhub. Click or tap if you trust this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the SCARF Intranet Page</a:t>
            </a:r>
            <a:endParaRPr lang="en-GB" sz="120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7" name="Picture 8">
            <a:extLst>
              <a:ext uri="{FF2B5EF4-FFF2-40B4-BE49-F238E27FC236}">
                <a16:creationId xmlns:a16="http://schemas.microsoft.com/office/drawing/2014/main" id="{5A8BCDA4-4AA9-CABA-3540-6D2D9FD6D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5918" y="4671548"/>
            <a:ext cx="13001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2C14951-0589-E02C-9CFD-0004DE93D4D1}"/>
              </a:ext>
            </a:extLst>
          </p:cNvPr>
          <p:cNvGrpSpPr/>
          <p:nvPr/>
        </p:nvGrpSpPr>
        <p:grpSpPr>
          <a:xfrm>
            <a:off x="9336342" y="2133198"/>
            <a:ext cx="2001132" cy="2306821"/>
            <a:chOff x="6988109" y="2331487"/>
            <a:chExt cx="1558550" cy="17966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D5A2857-530F-BAAE-3BE8-486BA6ECA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8109" y="2331487"/>
              <a:ext cx="1558550" cy="155693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9A8B04-9B26-4246-5D3F-96F6B2561480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6788" y="3888419"/>
              <a:ext cx="1281191" cy="239699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A92D814-0E75-A4A6-8F3C-714EF9EC456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251" y="2119428"/>
            <a:ext cx="2375408" cy="3397280"/>
          </a:xfrm>
          <a:prstGeom prst="rect">
            <a:avLst/>
          </a:prstGeom>
          <a:ln>
            <a:solidFill>
              <a:srgbClr val="4D4D4C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FC1E1B-2039-A194-DFB1-927839744214}"/>
              </a:ext>
            </a:extLst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958" y="263354"/>
            <a:ext cx="2717180" cy="49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6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0C6A4-2C0D-D888-69FD-50458EE3F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391" y="383757"/>
            <a:ext cx="9144000" cy="732159"/>
          </a:xfrm>
        </p:spPr>
        <p:txBody>
          <a:bodyPr/>
          <a:lstStyle/>
          <a:p>
            <a:r>
              <a:rPr lang="en-GB" dirty="0"/>
              <a:t>Today’s speakers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60F1F-E605-41A8-0A27-E2358490C5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391" y="1574896"/>
            <a:ext cx="6086998" cy="4167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/>
              <a:t>Rachel Suff</a:t>
            </a:r>
          </a:p>
          <a:p>
            <a:pPr marL="0" indent="0">
              <a:buNone/>
            </a:pPr>
            <a:r>
              <a:rPr lang="en-GB" sz="2000" dirty="0"/>
              <a:t>Senior Policy Adviser, CIPD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800" b="1" dirty="0"/>
              <a:t>Sophie Richards</a:t>
            </a:r>
          </a:p>
          <a:p>
            <a:pPr marL="0" indent="0">
              <a:buNone/>
            </a:pPr>
            <a:r>
              <a:rPr lang="en-GB" sz="2000" dirty="0"/>
              <a:t>The Endo Spectrum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800" b="1" dirty="0"/>
              <a:t>Sharon Lord</a:t>
            </a:r>
          </a:p>
          <a:p>
            <a:pPr marL="0" indent="0">
              <a:buNone/>
            </a:pPr>
            <a:r>
              <a:rPr lang="en-GB" sz="2000" dirty="0"/>
              <a:t>Health and Wellbeing Lead, </a:t>
            </a:r>
          </a:p>
          <a:p>
            <a:pPr marL="0" indent="0">
              <a:buNone/>
            </a:pPr>
            <a:r>
              <a:rPr lang="en-GB" sz="2000" dirty="0"/>
              <a:t>Northern Care Alliance NHS Foundation Trust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48460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88E4A3-8469-F5ED-A652-C85E796F05A9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293" y="263354"/>
            <a:ext cx="1676370" cy="304989"/>
          </a:xfrm>
          <a:prstGeom prst="rect">
            <a:avLst/>
          </a:prstGeom>
        </p:spPr>
      </p:pic>
      <p:graphicFrame>
        <p:nvGraphicFramePr>
          <p:cNvPr id="17" name="Content Placeholder 5">
            <a:extLst>
              <a:ext uri="{FF2B5EF4-FFF2-40B4-BE49-F238E27FC236}">
                <a16:creationId xmlns:a16="http://schemas.microsoft.com/office/drawing/2014/main" id="{F164712E-ECBA-25B5-C8BF-6A9F13D5EF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23272"/>
              </p:ext>
            </p:extLst>
          </p:nvPr>
        </p:nvGraphicFramePr>
        <p:xfrm>
          <a:off x="1688445" y="974400"/>
          <a:ext cx="8858721" cy="3904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922C1AB-62CD-2C1E-5462-7EE51F9237D2}"/>
              </a:ext>
            </a:extLst>
          </p:cNvPr>
          <p:cNvSpPr txBox="1"/>
          <p:nvPr/>
        </p:nvSpPr>
        <p:spPr>
          <a:xfrm>
            <a:off x="4707506" y="1154103"/>
            <a:ext cx="3546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Calibri" panose="020F0502020204030204" pitchFamily="34" charset="0"/>
                <a:hlinkClick r:id="rId9" tooltip="Original URL: https://www.northerncarealliance.nhs.uk/myhub. Click or tap if you trust this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the SCARF Intranet Page</a:t>
            </a:r>
            <a:endParaRPr lang="en-GB" sz="120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9" name="Diagram 15">
            <a:extLst>
              <a:ext uri="{FF2B5EF4-FFF2-40B4-BE49-F238E27FC236}">
                <a16:creationId xmlns:a16="http://schemas.microsoft.com/office/drawing/2014/main" id="{47790112-9963-5B28-598E-6165F190D5E3}"/>
              </a:ext>
            </a:extLst>
          </p:cNvPr>
          <p:cNvGrpSpPr/>
          <p:nvPr/>
        </p:nvGrpSpPr>
        <p:grpSpPr>
          <a:xfrm>
            <a:off x="2383940" y="4878685"/>
            <a:ext cx="7424119" cy="1226562"/>
            <a:chOff x="554473" y="5190875"/>
            <a:chExt cx="6830523" cy="697486"/>
          </a:xfrm>
        </p:grpSpPr>
        <p:sp>
          <p:nvSpPr>
            <p:cNvPr id="20" name="Freeform 34">
              <a:extLst>
                <a:ext uri="{FF2B5EF4-FFF2-40B4-BE49-F238E27FC236}">
                  <a16:creationId xmlns:a16="http://schemas.microsoft.com/office/drawing/2014/main" id="{74E5557C-A712-7B1C-690D-E78AAB38E165}"/>
                </a:ext>
              </a:extLst>
            </p:cNvPr>
            <p:cNvSpPr/>
            <p:nvPr/>
          </p:nvSpPr>
          <p:spPr>
            <a:xfrm>
              <a:off x="554473" y="5190875"/>
              <a:ext cx="1019473" cy="6974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3640"/>
                <a:gd name="f7" fmla="val 608184"/>
                <a:gd name="f8" fmla="val 60818"/>
                <a:gd name="f9" fmla="val 27229"/>
                <a:gd name="f10" fmla="val 952822"/>
                <a:gd name="f11" fmla="val 986411"/>
                <a:gd name="f12" fmla="val 547366"/>
                <a:gd name="f13" fmla="val 580955"/>
                <a:gd name="f14" fmla="+- 0 0 -90"/>
                <a:gd name="f15" fmla="*/ f3 1 1013640"/>
                <a:gd name="f16" fmla="*/ f4 1 608184"/>
                <a:gd name="f17" fmla="+- f7 0 f5"/>
                <a:gd name="f18" fmla="+- f6 0 f5"/>
                <a:gd name="f19" fmla="*/ f14 f0 1"/>
                <a:gd name="f20" fmla="*/ f18 1 1013640"/>
                <a:gd name="f21" fmla="*/ f17 1 608184"/>
                <a:gd name="f22" fmla="*/ 0 f18 1"/>
                <a:gd name="f23" fmla="*/ 60818 f17 1"/>
                <a:gd name="f24" fmla="*/ 60818 f18 1"/>
                <a:gd name="f25" fmla="*/ 0 f17 1"/>
                <a:gd name="f26" fmla="*/ 952822 f18 1"/>
                <a:gd name="f27" fmla="*/ 1013640 f18 1"/>
                <a:gd name="f28" fmla="*/ 547366 f17 1"/>
                <a:gd name="f29" fmla="*/ 608184 f17 1"/>
                <a:gd name="f30" fmla="*/ f19 1 f2"/>
                <a:gd name="f31" fmla="*/ f22 1 1013640"/>
                <a:gd name="f32" fmla="*/ f23 1 608184"/>
                <a:gd name="f33" fmla="*/ f24 1 1013640"/>
                <a:gd name="f34" fmla="*/ f25 1 608184"/>
                <a:gd name="f35" fmla="*/ f26 1 1013640"/>
                <a:gd name="f36" fmla="*/ f27 1 1013640"/>
                <a:gd name="f37" fmla="*/ f28 1 608184"/>
                <a:gd name="f38" fmla="*/ f29 1 60818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13640" h="60818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C0504D"/>
            </a:solidFill>
            <a:ln w="25402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41936" tIns="41936" rIns="41936" bIns="41936" anchor="ctr" anchorCtr="1" compatLnSpc="1">
              <a:noAutofit/>
            </a:bodyPr>
            <a:lstStyle/>
            <a:p>
              <a:pPr algn="ctr" defTabSz="333374">
                <a:lnSpc>
                  <a:spcPct val="90000"/>
                </a:lnSpc>
                <a:spcAft>
                  <a:spcPts val="3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kern="0" dirty="0">
                  <a:solidFill>
                    <a:srgbClr val="FFFFFF"/>
                  </a:solidFill>
                  <a:latin typeface="Calibri"/>
                </a:rPr>
                <a:t>Well Women’s Strategy</a:t>
              </a: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339D8813-2C33-D332-0AB7-FA8D748C49F8}"/>
                </a:ext>
              </a:extLst>
            </p:cNvPr>
            <p:cNvSpPr/>
            <p:nvPr/>
          </p:nvSpPr>
          <p:spPr>
            <a:xfrm>
              <a:off x="1675912" y="5395472"/>
              <a:ext cx="216127" cy="288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4891"/>
                <a:gd name="f7" fmla="val 251382"/>
                <a:gd name="f8" fmla="val 50276"/>
                <a:gd name="f9" fmla="val 107446"/>
                <a:gd name="f10" fmla="val 125691"/>
                <a:gd name="f11" fmla="val 201106"/>
                <a:gd name="f12" fmla="+- 0 0 -90"/>
                <a:gd name="f13" fmla="*/ f3 1 214891"/>
                <a:gd name="f14" fmla="*/ f4 1 251382"/>
                <a:gd name="f15" fmla="+- f7 0 f5"/>
                <a:gd name="f16" fmla="+- f6 0 f5"/>
                <a:gd name="f17" fmla="*/ f12 f0 1"/>
                <a:gd name="f18" fmla="*/ f16 1 214891"/>
                <a:gd name="f19" fmla="*/ f15 1 251382"/>
                <a:gd name="f20" fmla="*/ 0 f16 1"/>
                <a:gd name="f21" fmla="*/ 50276 f15 1"/>
                <a:gd name="f22" fmla="*/ 107446 f16 1"/>
                <a:gd name="f23" fmla="*/ 0 f15 1"/>
                <a:gd name="f24" fmla="*/ 214891 f16 1"/>
                <a:gd name="f25" fmla="*/ 125691 f15 1"/>
                <a:gd name="f26" fmla="*/ 251382 f15 1"/>
                <a:gd name="f27" fmla="*/ 201106 f15 1"/>
                <a:gd name="f28" fmla="*/ f17 1 f2"/>
                <a:gd name="f29" fmla="*/ f20 1 214891"/>
                <a:gd name="f30" fmla="*/ f21 1 251382"/>
                <a:gd name="f31" fmla="*/ f22 1 214891"/>
                <a:gd name="f32" fmla="*/ f23 1 251382"/>
                <a:gd name="f33" fmla="*/ f24 1 214891"/>
                <a:gd name="f34" fmla="*/ f25 1 251382"/>
                <a:gd name="f35" fmla="*/ f26 1 251382"/>
                <a:gd name="f36" fmla="*/ f27 1 251382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214891" h="251382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C0504D"/>
            </a:solidFill>
            <a:ln cap="flat">
              <a:noFill/>
              <a:prstDash val="solid"/>
            </a:ln>
          </p:spPr>
          <p:txBody>
            <a:bodyPr vert="horz" wrap="square" lIns="0" tIns="37705" rIns="48349" bIns="37705" anchor="ctr" anchorCtr="1" compatLnSpc="1">
              <a:noAutofit/>
            </a:bodyPr>
            <a:lstStyle/>
            <a:p>
              <a:pPr algn="ctr" defTabSz="333374">
                <a:lnSpc>
                  <a:spcPct val="90000"/>
                </a:lnSpc>
                <a:spcAft>
                  <a:spcPts val="3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750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12E97055-95FD-13FD-619D-DBE1F7EA8B55}"/>
                </a:ext>
              </a:extLst>
            </p:cNvPr>
            <p:cNvSpPr/>
            <p:nvPr/>
          </p:nvSpPr>
          <p:spPr>
            <a:xfrm>
              <a:off x="1981742" y="5190875"/>
              <a:ext cx="1019473" cy="6974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3640"/>
                <a:gd name="f7" fmla="val 608184"/>
                <a:gd name="f8" fmla="val 60818"/>
                <a:gd name="f9" fmla="val 27229"/>
                <a:gd name="f10" fmla="val 952822"/>
                <a:gd name="f11" fmla="val 986411"/>
                <a:gd name="f12" fmla="val 547366"/>
                <a:gd name="f13" fmla="val 580955"/>
                <a:gd name="f14" fmla="+- 0 0 -90"/>
                <a:gd name="f15" fmla="*/ f3 1 1013640"/>
                <a:gd name="f16" fmla="*/ f4 1 608184"/>
                <a:gd name="f17" fmla="+- f7 0 f5"/>
                <a:gd name="f18" fmla="+- f6 0 f5"/>
                <a:gd name="f19" fmla="*/ f14 f0 1"/>
                <a:gd name="f20" fmla="*/ f18 1 1013640"/>
                <a:gd name="f21" fmla="*/ f17 1 608184"/>
                <a:gd name="f22" fmla="*/ 0 f18 1"/>
                <a:gd name="f23" fmla="*/ 60818 f17 1"/>
                <a:gd name="f24" fmla="*/ 60818 f18 1"/>
                <a:gd name="f25" fmla="*/ 0 f17 1"/>
                <a:gd name="f26" fmla="*/ 952822 f18 1"/>
                <a:gd name="f27" fmla="*/ 1013640 f18 1"/>
                <a:gd name="f28" fmla="*/ 547366 f17 1"/>
                <a:gd name="f29" fmla="*/ 608184 f17 1"/>
                <a:gd name="f30" fmla="*/ f19 1 f2"/>
                <a:gd name="f31" fmla="*/ f22 1 1013640"/>
                <a:gd name="f32" fmla="*/ f23 1 608184"/>
                <a:gd name="f33" fmla="*/ f24 1 1013640"/>
                <a:gd name="f34" fmla="*/ f25 1 608184"/>
                <a:gd name="f35" fmla="*/ f26 1 1013640"/>
                <a:gd name="f36" fmla="*/ f27 1 1013640"/>
                <a:gd name="f37" fmla="*/ f28 1 608184"/>
                <a:gd name="f38" fmla="*/ f29 1 60818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13640" h="60818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9BBB59"/>
            </a:solidFill>
            <a:ln w="25402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41936" tIns="41936" rIns="41936" bIns="41936" anchor="ctr" anchorCtr="1" compatLnSpc="1">
              <a:noAutofit/>
            </a:bodyPr>
            <a:lstStyle/>
            <a:p>
              <a:pPr algn="ctr" defTabSz="333374">
                <a:lnSpc>
                  <a:spcPct val="90000"/>
                </a:lnSpc>
                <a:spcAft>
                  <a:spcPts val="3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kern="0" dirty="0">
                  <a:solidFill>
                    <a:srgbClr val="FFFFFF"/>
                  </a:solidFill>
                  <a:latin typeface="Calibri"/>
                </a:rPr>
                <a:t>PWAP</a:t>
              </a:r>
            </a:p>
          </p:txBody>
        </p:sp>
        <p:sp>
          <p:nvSpPr>
            <p:cNvPr id="23" name="Freeform 37">
              <a:extLst>
                <a:ext uri="{FF2B5EF4-FFF2-40B4-BE49-F238E27FC236}">
                  <a16:creationId xmlns:a16="http://schemas.microsoft.com/office/drawing/2014/main" id="{F0ECB712-F205-7FC4-2897-1839F02B6651}"/>
                </a:ext>
              </a:extLst>
            </p:cNvPr>
            <p:cNvSpPr/>
            <p:nvPr/>
          </p:nvSpPr>
          <p:spPr>
            <a:xfrm>
              <a:off x="3103180" y="5395472"/>
              <a:ext cx="216127" cy="288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4891"/>
                <a:gd name="f7" fmla="val 251382"/>
                <a:gd name="f8" fmla="val 50276"/>
                <a:gd name="f9" fmla="val 107446"/>
                <a:gd name="f10" fmla="val 125691"/>
                <a:gd name="f11" fmla="val 201106"/>
                <a:gd name="f12" fmla="+- 0 0 -90"/>
                <a:gd name="f13" fmla="*/ f3 1 214891"/>
                <a:gd name="f14" fmla="*/ f4 1 251382"/>
                <a:gd name="f15" fmla="+- f7 0 f5"/>
                <a:gd name="f16" fmla="+- f6 0 f5"/>
                <a:gd name="f17" fmla="*/ f12 f0 1"/>
                <a:gd name="f18" fmla="*/ f16 1 214891"/>
                <a:gd name="f19" fmla="*/ f15 1 251382"/>
                <a:gd name="f20" fmla="*/ 0 f16 1"/>
                <a:gd name="f21" fmla="*/ 50276 f15 1"/>
                <a:gd name="f22" fmla="*/ 107446 f16 1"/>
                <a:gd name="f23" fmla="*/ 0 f15 1"/>
                <a:gd name="f24" fmla="*/ 214891 f16 1"/>
                <a:gd name="f25" fmla="*/ 125691 f15 1"/>
                <a:gd name="f26" fmla="*/ 251382 f15 1"/>
                <a:gd name="f27" fmla="*/ 201106 f15 1"/>
                <a:gd name="f28" fmla="*/ f17 1 f2"/>
                <a:gd name="f29" fmla="*/ f20 1 214891"/>
                <a:gd name="f30" fmla="*/ f21 1 251382"/>
                <a:gd name="f31" fmla="*/ f22 1 214891"/>
                <a:gd name="f32" fmla="*/ f23 1 251382"/>
                <a:gd name="f33" fmla="*/ f24 1 214891"/>
                <a:gd name="f34" fmla="*/ f25 1 251382"/>
                <a:gd name="f35" fmla="*/ f26 1 251382"/>
                <a:gd name="f36" fmla="*/ f27 1 251382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214891" h="251382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9BBB59"/>
            </a:solidFill>
            <a:ln cap="flat">
              <a:noFill/>
              <a:prstDash val="solid"/>
            </a:ln>
          </p:spPr>
          <p:txBody>
            <a:bodyPr vert="horz" wrap="square" lIns="0" tIns="37705" rIns="48349" bIns="37705" anchor="ctr" anchorCtr="1" compatLnSpc="1">
              <a:noAutofit/>
            </a:bodyPr>
            <a:lstStyle/>
            <a:p>
              <a:pPr algn="ctr" defTabSz="333374">
                <a:lnSpc>
                  <a:spcPct val="90000"/>
                </a:lnSpc>
                <a:spcAft>
                  <a:spcPts val="3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750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4" name="Freeform 38">
              <a:extLst>
                <a:ext uri="{FF2B5EF4-FFF2-40B4-BE49-F238E27FC236}">
                  <a16:creationId xmlns:a16="http://schemas.microsoft.com/office/drawing/2014/main" id="{54F2E52E-3697-6F18-D2F6-1AF3D59AFE6C}"/>
                </a:ext>
              </a:extLst>
            </p:cNvPr>
            <p:cNvSpPr/>
            <p:nvPr/>
          </p:nvSpPr>
          <p:spPr>
            <a:xfrm>
              <a:off x="3409020" y="5190875"/>
              <a:ext cx="1019473" cy="6974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3640"/>
                <a:gd name="f7" fmla="val 608184"/>
                <a:gd name="f8" fmla="val 60818"/>
                <a:gd name="f9" fmla="val 27229"/>
                <a:gd name="f10" fmla="val 952822"/>
                <a:gd name="f11" fmla="val 986411"/>
                <a:gd name="f12" fmla="val 547366"/>
                <a:gd name="f13" fmla="val 580955"/>
                <a:gd name="f14" fmla="+- 0 0 -90"/>
                <a:gd name="f15" fmla="*/ f3 1 1013640"/>
                <a:gd name="f16" fmla="*/ f4 1 608184"/>
                <a:gd name="f17" fmla="+- f7 0 f5"/>
                <a:gd name="f18" fmla="+- f6 0 f5"/>
                <a:gd name="f19" fmla="*/ f14 f0 1"/>
                <a:gd name="f20" fmla="*/ f18 1 1013640"/>
                <a:gd name="f21" fmla="*/ f17 1 608184"/>
                <a:gd name="f22" fmla="*/ 0 f18 1"/>
                <a:gd name="f23" fmla="*/ 60818 f17 1"/>
                <a:gd name="f24" fmla="*/ 60818 f18 1"/>
                <a:gd name="f25" fmla="*/ 0 f17 1"/>
                <a:gd name="f26" fmla="*/ 952822 f18 1"/>
                <a:gd name="f27" fmla="*/ 1013640 f18 1"/>
                <a:gd name="f28" fmla="*/ 547366 f17 1"/>
                <a:gd name="f29" fmla="*/ 608184 f17 1"/>
                <a:gd name="f30" fmla="*/ f19 1 f2"/>
                <a:gd name="f31" fmla="*/ f22 1 1013640"/>
                <a:gd name="f32" fmla="*/ f23 1 608184"/>
                <a:gd name="f33" fmla="*/ f24 1 1013640"/>
                <a:gd name="f34" fmla="*/ f25 1 608184"/>
                <a:gd name="f35" fmla="*/ f26 1 1013640"/>
                <a:gd name="f36" fmla="*/ f27 1 1013640"/>
                <a:gd name="f37" fmla="*/ f28 1 608184"/>
                <a:gd name="f38" fmla="*/ f29 1 60818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13640" h="60818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8064A2"/>
            </a:solidFill>
            <a:ln w="25402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41936" tIns="41936" rIns="41936" bIns="41936" anchor="ctr" anchorCtr="1" compatLnSpc="1">
              <a:noAutofit/>
            </a:bodyPr>
            <a:lstStyle/>
            <a:p>
              <a:pPr algn="ctr" defTabSz="333374">
                <a:lnSpc>
                  <a:spcPct val="90000"/>
                </a:lnSpc>
                <a:spcAft>
                  <a:spcPts val="3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kern="0" dirty="0">
                  <a:solidFill>
                    <a:srgbClr val="FFFFFF"/>
                  </a:solidFill>
                  <a:latin typeface="Calibri"/>
                </a:rPr>
                <a:t>Managing Stress at Work</a:t>
              </a:r>
            </a:p>
          </p:txBody>
        </p:sp>
        <p:sp>
          <p:nvSpPr>
            <p:cNvPr id="25" name="Freeform 39">
              <a:extLst>
                <a:ext uri="{FF2B5EF4-FFF2-40B4-BE49-F238E27FC236}">
                  <a16:creationId xmlns:a16="http://schemas.microsoft.com/office/drawing/2014/main" id="{E38BCD87-3F4D-8813-9EB0-2078FC93147C}"/>
                </a:ext>
              </a:extLst>
            </p:cNvPr>
            <p:cNvSpPr/>
            <p:nvPr/>
          </p:nvSpPr>
          <p:spPr>
            <a:xfrm>
              <a:off x="4530449" y="5395472"/>
              <a:ext cx="216127" cy="288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4891"/>
                <a:gd name="f7" fmla="val 251382"/>
                <a:gd name="f8" fmla="val 50276"/>
                <a:gd name="f9" fmla="val 107446"/>
                <a:gd name="f10" fmla="val 125691"/>
                <a:gd name="f11" fmla="val 201106"/>
                <a:gd name="f12" fmla="+- 0 0 -90"/>
                <a:gd name="f13" fmla="*/ f3 1 214891"/>
                <a:gd name="f14" fmla="*/ f4 1 251382"/>
                <a:gd name="f15" fmla="+- f7 0 f5"/>
                <a:gd name="f16" fmla="+- f6 0 f5"/>
                <a:gd name="f17" fmla="*/ f12 f0 1"/>
                <a:gd name="f18" fmla="*/ f16 1 214891"/>
                <a:gd name="f19" fmla="*/ f15 1 251382"/>
                <a:gd name="f20" fmla="*/ 0 f16 1"/>
                <a:gd name="f21" fmla="*/ 50276 f15 1"/>
                <a:gd name="f22" fmla="*/ 107446 f16 1"/>
                <a:gd name="f23" fmla="*/ 0 f15 1"/>
                <a:gd name="f24" fmla="*/ 214891 f16 1"/>
                <a:gd name="f25" fmla="*/ 125691 f15 1"/>
                <a:gd name="f26" fmla="*/ 251382 f15 1"/>
                <a:gd name="f27" fmla="*/ 201106 f15 1"/>
                <a:gd name="f28" fmla="*/ f17 1 f2"/>
                <a:gd name="f29" fmla="*/ f20 1 214891"/>
                <a:gd name="f30" fmla="*/ f21 1 251382"/>
                <a:gd name="f31" fmla="*/ f22 1 214891"/>
                <a:gd name="f32" fmla="*/ f23 1 251382"/>
                <a:gd name="f33" fmla="*/ f24 1 214891"/>
                <a:gd name="f34" fmla="*/ f25 1 251382"/>
                <a:gd name="f35" fmla="*/ f26 1 251382"/>
                <a:gd name="f36" fmla="*/ f27 1 251382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214891" h="251382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8064A2"/>
            </a:solidFill>
            <a:ln cap="flat">
              <a:noFill/>
              <a:prstDash val="solid"/>
            </a:ln>
          </p:spPr>
          <p:txBody>
            <a:bodyPr vert="horz" wrap="square" lIns="0" tIns="37705" rIns="48349" bIns="37705" anchor="ctr" anchorCtr="1" compatLnSpc="1">
              <a:noAutofit/>
            </a:bodyPr>
            <a:lstStyle/>
            <a:p>
              <a:pPr algn="ctr" defTabSz="333374">
                <a:lnSpc>
                  <a:spcPct val="90000"/>
                </a:lnSpc>
                <a:spcAft>
                  <a:spcPts val="3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750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6" name="Freeform 40">
              <a:extLst>
                <a:ext uri="{FF2B5EF4-FFF2-40B4-BE49-F238E27FC236}">
                  <a16:creationId xmlns:a16="http://schemas.microsoft.com/office/drawing/2014/main" id="{A3454785-2C75-FE33-2451-B35F8FC32726}"/>
                </a:ext>
              </a:extLst>
            </p:cNvPr>
            <p:cNvSpPr/>
            <p:nvPr/>
          </p:nvSpPr>
          <p:spPr>
            <a:xfrm>
              <a:off x="4836289" y="5190875"/>
              <a:ext cx="1019473" cy="6974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3640"/>
                <a:gd name="f7" fmla="val 608184"/>
                <a:gd name="f8" fmla="val 60818"/>
                <a:gd name="f9" fmla="val 27229"/>
                <a:gd name="f10" fmla="val 952822"/>
                <a:gd name="f11" fmla="val 986411"/>
                <a:gd name="f12" fmla="val 547366"/>
                <a:gd name="f13" fmla="val 580955"/>
                <a:gd name="f14" fmla="+- 0 0 -90"/>
                <a:gd name="f15" fmla="*/ f3 1 1013640"/>
                <a:gd name="f16" fmla="*/ f4 1 608184"/>
                <a:gd name="f17" fmla="+- f7 0 f5"/>
                <a:gd name="f18" fmla="+- f6 0 f5"/>
                <a:gd name="f19" fmla="*/ f14 f0 1"/>
                <a:gd name="f20" fmla="*/ f18 1 1013640"/>
                <a:gd name="f21" fmla="*/ f17 1 608184"/>
                <a:gd name="f22" fmla="*/ 0 f18 1"/>
                <a:gd name="f23" fmla="*/ 60818 f17 1"/>
                <a:gd name="f24" fmla="*/ 60818 f18 1"/>
                <a:gd name="f25" fmla="*/ 0 f17 1"/>
                <a:gd name="f26" fmla="*/ 952822 f18 1"/>
                <a:gd name="f27" fmla="*/ 1013640 f18 1"/>
                <a:gd name="f28" fmla="*/ 547366 f17 1"/>
                <a:gd name="f29" fmla="*/ 608184 f17 1"/>
                <a:gd name="f30" fmla="*/ f19 1 f2"/>
                <a:gd name="f31" fmla="*/ f22 1 1013640"/>
                <a:gd name="f32" fmla="*/ f23 1 608184"/>
                <a:gd name="f33" fmla="*/ f24 1 1013640"/>
                <a:gd name="f34" fmla="*/ f25 1 608184"/>
                <a:gd name="f35" fmla="*/ f26 1 1013640"/>
                <a:gd name="f36" fmla="*/ f27 1 1013640"/>
                <a:gd name="f37" fmla="*/ f28 1 608184"/>
                <a:gd name="f38" fmla="*/ f29 1 60818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13640" h="60818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BACC6"/>
            </a:solidFill>
            <a:ln w="25402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41936" tIns="41936" rIns="41936" bIns="41936" anchor="ctr" anchorCtr="1" compatLnSpc="1">
              <a:noAutofit/>
            </a:bodyPr>
            <a:lstStyle/>
            <a:p>
              <a:pPr algn="ctr" defTabSz="333374">
                <a:lnSpc>
                  <a:spcPct val="90000"/>
                </a:lnSpc>
                <a:spcAft>
                  <a:spcPts val="3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kern="0" dirty="0">
                  <a:solidFill>
                    <a:srgbClr val="FFFFFF"/>
                  </a:solidFill>
                  <a:latin typeface="Calibri"/>
                </a:rPr>
                <a:t>Flexible Working</a:t>
              </a:r>
            </a:p>
          </p:txBody>
        </p:sp>
        <p:sp>
          <p:nvSpPr>
            <p:cNvPr id="27" name="Freeform 41">
              <a:extLst>
                <a:ext uri="{FF2B5EF4-FFF2-40B4-BE49-F238E27FC236}">
                  <a16:creationId xmlns:a16="http://schemas.microsoft.com/office/drawing/2014/main" id="{572F1260-A96D-A8DE-38E1-A3F0B780041C}"/>
                </a:ext>
              </a:extLst>
            </p:cNvPr>
            <p:cNvSpPr/>
            <p:nvPr/>
          </p:nvSpPr>
          <p:spPr>
            <a:xfrm>
              <a:off x="5957727" y="5395472"/>
              <a:ext cx="216127" cy="288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4891"/>
                <a:gd name="f7" fmla="val 251382"/>
                <a:gd name="f8" fmla="val 50276"/>
                <a:gd name="f9" fmla="val 107446"/>
                <a:gd name="f10" fmla="val 125691"/>
                <a:gd name="f11" fmla="val 201106"/>
                <a:gd name="f12" fmla="+- 0 0 -90"/>
                <a:gd name="f13" fmla="*/ f3 1 214891"/>
                <a:gd name="f14" fmla="*/ f4 1 251382"/>
                <a:gd name="f15" fmla="+- f7 0 f5"/>
                <a:gd name="f16" fmla="+- f6 0 f5"/>
                <a:gd name="f17" fmla="*/ f12 f0 1"/>
                <a:gd name="f18" fmla="*/ f16 1 214891"/>
                <a:gd name="f19" fmla="*/ f15 1 251382"/>
                <a:gd name="f20" fmla="*/ 0 f16 1"/>
                <a:gd name="f21" fmla="*/ 50276 f15 1"/>
                <a:gd name="f22" fmla="*/ 107446 f16 1"/>
                <a:gd name="f23" fmla="*/ 0 f15 1"/>
                <a:gd name="f24" fmla="*/ 214891 f16 1"/>
                <a:gd name="f25" fmla="*/ 125691 f15 1"/>
                <a:gd name="f26" fmla="*/ 251382 f15 1"/>
                <a:gd name="f27" fmla="*/ 201106 f15 1"/>
                <a:gd name="f28" fmla="*/ f17 1 f2"/>
                <a:gd name="f29" fmla="*/ f20 1 214891"/>
                <a:gd name="f30" fmla="*/ f21 1 251382"/>
                <a:gd name="f31" fmla="*/ f22 1 214891"/>
                <a:gd name="f32" fmla="*/ f23 1 251382"/>
                <a:gd name="f33" fmla="*/ f24 1 214891"/>
                <a:gd name="f34" fmla="*/ f25 1 251382"/>
                <a:gd name="f35" fmla="*/ f26 1 251382"/>
                <a:gd name="f36" fmla="*/ f27 1 251382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214891" h="251382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4BACC6"/>
            </a:solidFill>
            <a:ln cap="flat">
              <a:noFill/>
              <a:prstDash val="solid"/>
            </a:ln>
          </p:spPr>
          <p:txBody>
            <a:bodyPr vert="horz" wrap="square" lIns="0" tIns="37705" rIns="48349" bIns="37705" anchor="ctr" anchorCtr="1" compatLnSpc="1">
              <a:noAutofit/>
            </a:bodyPr>
            <a:lstStyle/>
            <a:p>
              <a:pPr algn="ctr" defTabSz="333374">
                <a:lnSpc>
                  <a:spcPct val="90000"/>
                </a:lnSpc>
                <a:spcAft>
                  <a:spcPts val="3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750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8" name="Freeform 42">
              <a:extLst>
                <a:ext uri="{FF2B5EF4-FFF2-40B4-BE49-F238E27FC236}">
                  <a16:creationId xmlns:a16="http://schemas.microsoft.com/office/drawing/2014/main" id="{D3274733-735A-99D0-A818-0FD02FDE26D8}"/>
                </a:ext>
              </a:extLst>
            </p:cNvPr>
            <p:cNvSpPr/>
            <p:nvPr/>
          </p:nvSpPr>
          <p:spPr>
            <a:xfrm>
              <a:off x="6263566" y="5190875"/>
              <a:ext cx="1121430" cy="6974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3640"/>
                <a:gd name="f7" fmla="val 608184"/>
                <a:gd name="f8" fmla="val 60818"/>
                <a:gd name="f9" fmla="val 27229"/>
                <a:gd name="f10" fmla="val 952822"/>
                <a:gd name="f11" fmla="val 986411"/>
                <a:gd name="f12" fmla="val 547366"/>
                <a:gd name="f13" fmla="val 580955"/>
                <a:gd name="f14" fmla="+- 0 0 -90"/>
                <a:gd name="f15" fmla="*/ f3 1 1013640"/>
                <a:gd name="f16" fmla="*/ f4 1 608184"/>
                <a:gd name="f17" fmla="+- f7 0 f5"/>
                <a:gd name="f18" fmla="+- f6 0 f5"/>
                <a:gd name="f19" fmla="*/ f14 f0 1"/>
                <a:gd name="f20" fmla="*/ f18 1 1013640"/>
                <a:gd name="f21" fmla="*/ f17 1 608184"/>
                <a:gd name="f22" fmla="*/ 0 f18 1"/>
                <a:gd name="f23" fmla="*/ 60818 f17 1"/>
                <a:gd name="f24" fmla="*/ 60818 f18 1"/>
                <a:gd name="f25" fmla="*/ 0 f17 1"/>
                <a:gd name="f26" fmla="*/ 952822 f18 1"/>
                <a:gd name="f27" fmla="*/ 1013640 f18 1"/>
                <a:gd name="f28" fmla="*/ 547366 f17 1"/>
                <a:gd name="f29" fmla="*/ 608184 f17 1"/>
                <a:gd name="f30" fmla="*/ f19 1 f2"/>
                <a:gd name="f31" fmla="*/ f22 1 1013640"/>
                <a:gd name="f32" fmla="*/ f23 1 608184"/>
                <a:gd name="f33" fmla="*/ f24 1 1013640"/>
                <a:gd name="f34" fmla="*/ f25 1 608184"/>
                <a:gd name="f35" fmla="*/ f26 1 1013640"/>
                <a:gd name="f36" fmla="*/ f27 1 1013640"/>
                <a:gd name="f37" fmla="*/ f28 1 608184"/>
                <a:gd name="f38" fmla="*/ f29 1 60818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13640" h="60818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79646"/>
            </a:solidFill>
            <a:ln w="25402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41936" tIns="41936" rIns="41936" bIns="41936" anchor="ctr" anchorCtr="1" compatLnSpc="1">
              <a:noAutofit/>
            </a:bodyPr>
            <a:lstStyle/>
            <a:p>
              <a:pPr algn="ctr" defTabSz="333374">
                <a:lnSpc>
                  <a:spcPct val="90000"/>
                </a:lnSpc>
                <a:spcAft>
                  <a:spcPts val="3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kern="0" dirty="0">
                  <a:solidFill>
                    <a:srgbClr val="FFFFFF"/>
                  </a:solidFill>
                  <a:latin typeface="Calibri"/>
                </a:rPr>
                <a:t>Wellbeing and Attendance Management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138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3E290B6-F941-494D-B41A-4157223A6DEA}"/>
              </a:ext>
            </a:extLst>
          </p:cNvPr>
          <p:cNvSpPr/>
          <p:nvPr/>
        </p:nvSpPr>
        <p:spPr>
          <a:xfrm>
            <a:off x="1962348" y="1368344"/>
            <a:ext cx="1633335" cy="8720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prstClr val="black"/>
                </a:solidFill>
                <a:latin typeface="Calibri"/>
              </a:rPr>
              <a:t>Women’s Wellbeing focus (Quality Information and Support)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98ED09C-D24D-4789-B0C3-882112D7DBFE}"/>
              </a:ext>
            </a:extLst>
          </p:cNvPr>
          <p:cNvSpPr/>
          <p:nvPr/>
        </p:nvSpPr>
        <p:spPr>
          <a:xfrm>
            <a:off x="1985327" y="2743970"/>
            <a:ext cx="1633336" cy="7345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prstClr val="black"/>
                </a:solidFill>
                <a:latin typeface="Calibri"/>
              </a:rPr>
              <a:t>Meaningful Conversations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A675860-EFA0-4B80-9966-198DE5F1481B}"/>
              </a:ext>
            </a:extLst>
          </p:cNvPr>
          <p:cNvSpPr/>
          <p:nvPr/>
        </p:nvSpPr>
        <p:spPr>
          <a:xfrm>
            <a:off x="1995689" y="5233425"/>
            <a:ext cx="1633336" cy="7345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prstClr val="black"/>
                </a:solidFill>
                <a:latin typeface="Calibri"/>
              </a:rPr>
              <a:t>Achieving Potential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06D2744-5055-4B73-BB94-F3D8122FFB91}"/>
              </a:ext>
            </a:extLst>
          </p:cNvPr>
          <p:cNvSpPr/>
          <p:nvPr/>
        </p:nvSpPr>
        <p:spPr>
          <a:xfrm>
            <a:off x="1985327" y="4449595"/>
            <a:ext cx="1633336" cy="7345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prstClr val="black"/>
                </a:solidFill>
                <a:latin typeface="Calibri"/>
              </a:rPr>
              <a:t>Communication and Marketing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D09F38-B243-4847-8EEB-A12968BC7A44}"/>
              </a:ext>
            </a:extLst>
          </p:cNvPr>
          <p:cNvSpPr/>
          <p:nvPr/>
        </p:nvSpPr>
        <p:spPr>
          <a:xfrm>
            <a:off x="8570103" y="1467172"/>
            <a:ext cx="2510668" cy="1028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latin typeface="Calibri"/>
              </a:rPr>
              <a:t>Identify subject experts.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latin typeface="Calibri"/>
              </a:rPr>
              <a:t>Develop a range of information and support resources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latin typeface="Calibri"/>
              </a:rPr>
              <a:t>Set support </a:t>
            </a:r>
            <a:r>
              <a:rPr lang="en-GB" sz="900" dirty="0" err="1">
                <a:solidFill>
                  <a:prstClr val="black"/>
                </a:solidFill>
                <a:latin typeface="Calibri"/>
              </a:rPr>
              <a:t>grps</a:t>
            </a:r>
            <a:r>
              <a:rPr lang="en-GB" sz="900" dirty="0">
                <a:solidFill>
                  <a:prstClr val="black"/>
                </a:solidFill>
                <a:latin typeface="Calibri"/>
              </a:rPr>
              <a:t> where appropriate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latin typeface="Calibri"/>
              </a:rPr>
              <a:t>Scope potential well women's clinic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latin typeface="Calibri"/>
              </a:rPr>
              <a:t>Arrange webinars/external speakers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8973D8-790D-4E5B-BB5D-5460859018F7}"/>
              </a:ext>
            </a:extLst>
          </p:cNvPr>
          <p:cNvSpPr txBox="1"/>
          <p:nvPr/>
        </p:nvSpPr>
        <p:spPr>
          <a:xfrm>
            <a:off x="2197580" y="864750"/>
            <a:ext cx="125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Primary Drivers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15CDFCE-937F-4AAA-AD1E-6D87F63F9757}"/>
              </a:ext>
            </a:extLst>
          </p:cNvPr>
          <p:cNvSpPr/>
          <p:nvPr/>
        </p:nvSpPr>
        <p:spPr>
          <a:xfrm>
            <a:off x="4507467" y="864750"/>
            <a:ext cx="3098392" cy="18792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prstClr val="black"/>
                </a:solidFill>
                <a:latin typeface="Calibri"/>
              </a:rPr>
              <a:t>Menopause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prstClr val="black"/>
                </a:solidFill>
                <a:latin typeface="Calibri"/>
              </a:rPr>
              <a:t>PCOS + endometriosis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prstClr val="black"/>
                </a:solidFill>
                <a:latin typeface="Calibri"/>
              </a:rPr>
              <a:t>Fertility, Pregnancy + new mums,, breast feeding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prstClr val="black"/>
                </a:solidFill>
                <a:latin typeface="Calibri"/>
              </a:rPr>
              <a:t>Pregnancy Loss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prstClr val="black"/>
                </a:solidFill>
                <a:latin typeface="Calibri"/>
              </a:rPr>
              <a:t>Difficult Childbirth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prstClr val="black"/>
                </a:solidFill>
                <a:latin typeface="Calibri"/>
              </a:rPr>
              <a:t>Post Natal Depression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prstClr val="black"/>
                </a:solidFill>
                <a:latin typeface="Calibri"/>
              </a:rPr>
              <a:t>Sexual Health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prstClr val="black"/>
                </a:solidFill>
                <a:latin typeface="Calibri"/>
              </a:rPr>
              <a:t>Cancer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prstClr val="black"/>
                </a:solidFill>
                <a:latin typeface="Calibri"/>
              </a:rPr>
              <a:t>Mental health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prstClr val="black"/>
                </a:solidFill>
                <a:latin typeface="Calibri"/>
              </a:rPr>
              <a:t>Domestic violence/gender based violence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prstClr val="black"/>
                </a:solidFill>
                <a:latin typeface="Calibri"/>
              </a:rPr>
              <a:t>MSK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prstClr val="black"/>
                </a:solidFill>
                <a:latin typeface="Calibri"/>
              </a:rPr>
              <a:t>Chronic Pain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prstClr val="black"/>
                </a:solidFill>
                <a:latin typeface="Calibri"/>
              </a:rPr>
              <a:t>Eating Disorders 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prstClr val="black"/>
                </a:solidFill>
                <a:latin typeface="Calibri"/>
              </a:rPr>
              <a:t>Caring Responsibilities- work/life balance ( Parents of older children MH/Social media </a:t>
            </a:r>
            <a:r>
              <a:rPr lang="en-GB" sz="800" dirty="0" err="1">
                <a:solidFill>
                  <a:prstClr val="black"/>
                </a:solidFill>
                <a:latin typeface="Calibri"/>
              </a:rPr>
              <a:t>ect</a:t>
            </a:r>
            <a:r>
              <a:rPr lang="en-GB" sz="800" dirty="0">
                <a:solidFill>
                  <a:prstClr val="black"/>
                </a:solidFill>
                <a:latin typeface="Calibri"/>
              </a:rPr>
              <a:t>)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10E9BA2-9B35-417C-B924-1F9289792F0F}"/>
              </a:ext>
            </a:extLst>
          </p:cNvPr>
          <p:cNvSpPr/>
          <p:nvPr/>
        </p:nvSpPr>
        <p:spPr>
          <a:xfrm>
            <a:off x="4503549" y="2762799"/>
            <a:ext cx="3098392" cy="6662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750" dirty="0">
                <a:solidFill>
                  <a:prstClr val="black"/>
                </a:solidFill>
                <a:latin typeface="Calibri"/>
              </a:rPr>
              <a:t>Targeted Education &amp; Training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750" dirty="0">
                <a:solidFill>
                  <a:prstClr val="black"/>
                </a:solidFill>
                <a:latin typeface="Calibri"/>
              </a:rPr>
              <a:t>Raising Awareness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750" dirty="0">
                <a:solidFill>
                  <a:prstClr val="black"/>
                </a:solidFill>
                <a:latin typeface="Calibri"/>
              </a:rPr>
              <a:t>Enabling compassionate conversations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750" dirty="0">
                <a:solidFill>
                  <a:prstClr val="black"/>
                </a:solidFill>
                <a:latin typeface="Calibri"/>
              </a:rPr>
              <a:t>Culture Change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44CC299-38E1-4CBD-819D-1B4B6148FABD}"/>
              </a:ext>
            </a:extLst>
          </p:cNvPr>
          <p:cNvSpPr/>
          <p:nvPr/>
        </p:nvSpPr>
        <p:spPr>
          <a:xfrm>
            <a:off x="4506358" y="5186154"/>
            <a:ext cx="3088029" cy="8738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750" dirty="0">
                <a:solidFill>
                  <a:prstClr val="black"/>
                </a:solidFill>
                <a:latin typeface="Calibri"/>
              </a:rPr>
              <a:t>Flexible working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750" dirty="0">
                <a:solidFill>
                  <a:prstClr val="black"/>
                </a:solidFill>
                <a:latin typeface="Calibri"/>
              </a:rPr>
              <a:t>Open Transparent recruitment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750" dirty="0">
                <a:solidFill>
                  <a:prstClr val="black"/>
                </a:solidFill>
                <a:latin typeface="Calibri"/>
              </a:rPr>
              <a:t>Gender balance for senior positions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750" dirty="0">
                <a:solidFill>
                  <a:prstClr val="black"/>
                </a:solidFill>
                <a:latin typeface="Calibri"/>
              </a:rPr>
              <a:t>Inclusion in leaders teams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750" dirty="0">
                <a:solidFill>
                  <a:prstClr val="black"/>
                </a:solidFill>
                <a:latin typeface="Calibri"/>
              </a:rPr>
              <a:t>Clinical Excellence awards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750" dirty="0">
                <a:solidFill>
                  <a:prstClr val="black"/>
                </a:solidFill>
                <a:latin typeface="Calibri"/>
              </a:rPr>
              <a:t>Reduce unconscious bias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4A4E41-3FCE-4C94-9542-621E2D9CFEFC}"/>
              </a:ext>
            </a:extLst>
          </p:cNvPr>
          <p:cNvSpPr txBox="1"/>
          <p:nvPr/>
        </p:nvSpPr>
        <p:spPr>
          <a:xfrm>
            <a:off x="5372070" y="439837"/>
            <a:ext cx="1346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Secondary Drivers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1598BF-542E-40B8-99A2-FF3D83A12410}"/>
              </a:ext>
            </a:extLst>
          </p:cNvPr>
          <p:cNvSpPr txBox="1"/>
          <p:nvPr/>
        </p:nvSpPr>
        <p:spPr>
          <a:xfrm>
            <a:off x="9234482" y="1118657"/>
            <a:ext cx="1107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Change Ideas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CA7E91E-64DE-4096-81F5-5D131411ABBC}"/>
              </a:ext>
            </a:extLst>
          </p:cNvPr>
          <p:cNvSpPr/>
          <p:nvPr/>
        </p:nvSpPr>
        <p:spPr>
          <a:xfrm>
            <a:off x="340296" y="2338644"/>
            <a:ext cx="1189139" cy="20821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prstClr val="black"/>
                </a:solidFill>
                <a:latin typeface="Calibri"/>
              </a:rPr>
              <a:t>By April 2023 we will  improve the wellbeing for women from 54.2% to 60% as described with our staff survey</a:t>
            </a:r>
          </a:p>
          <a:p>
            <a:pPr algn="ctr"/>
            <a:endParaRPr lang="en-GB" sz="135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569F735-BD4B-44A8-BE0A-7645244F828B}"/>
              </a:ext>
            </a:extLst>
          </p:cNvPr>
          <p:cNvSpPr/>
          <p:nvPr/>
        </p:nvSpPr>
        <p:spPr>
          <a:xfrm>
            <a:off x="1985327" y="3592363"/>
            <a:ext cx="1633336" cy="7345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prstClr val="black"/>
                </a:solidFill>
                <a:latin typeface="Calibri"/>
              </a:rPr>
              <a:t>Policies and Guidance (Being responsive to women’s health needs.)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7E9EA5D-A509-41B4-9B65-20E9A2ED0E3A}"/>
              </a:ext>
            </a:extLst>
          </p:cNvPr>
          <p:cNvSpPr/>
          <p:nvPr/>
        </p:nvSpPr>
        <p:spPr>
          <a:xfrm>
            <a:off x="4506357" y="3466659"/>
            <a:ext cx="3095584" cy="9859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750" dirty="0">
                <a:solidFill>
                  <a:prstClr val="black"/>
                </a:solidFill>
                <a:latin typeface="Calibri"/>
              </a:rPr>
              <a:t>Understand National guidance.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750" dirty="0">
                <a:solidFill>
                  <a:prstClr val="black"/>
                </a:solidFill>
                <a:latin typeface="Calibri"/>
              </a:rPr>
              <a:t>Promote policies and guidance that enable management of conditions.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750" dirty="0">
                <a:solidFill>
                  <a:prstClr val="black"/>
                </a:solidFill>
                <a:latin typeface="Calibri"/>
              </a:rPr>
              <a:t>Principles for women's wellbeing connected to existing policies/guidance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750" dirty="0">
                <a:solidFill>
                  <a:prstClr val="black"/>
                </a:solidFill>
                <a:latin typeface="Calibri"/>
              </a:rPr>
              <a:t>Potential for new policies if required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C16DAB2-2839-4B2D-A8AF-5E50AC78103C}"/>
              </a:ext>
            </a:extLst>
          </p:cNvPr>
          <p:cNvSpPr/>
          <p:nvPr/>
        </p:nvSpPr>
        <p:spPr>
          <a:xfrm>
            <a:off x="4495995" y="4483780"/>
            <a:ext cx="3098392" cy="6662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750" dirty="0">
                <a:solidFill>
                  <a:prstClr val="black"/>
                </a:solidFill>
                <a:latin typeface="Calibri"/>
              </a:rPr>
              <a:t>Communications Campaign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750" dirty="0">
                <a:solidFill>
                  <a:prstClr val="black"/>
                </a:solidFill>
                <a:latin typeface="Calibri"/>
              </a:rPr>
              <a:t>Social Media platforms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750" dirty="0">
                <a:solidFill>
                  <a:prstClr val="black"/>
                </a:solidFill>
                <a:latin typeface="Calibri"/>
              </a:rPr>
              <a:t>Support groups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750" dirty="0">
                <a:solidFill>
                  <a:prstClr val="black"/>
                </a:solidFill>
                <a:latin typeface="Calibri"/>
              </a:rPr>
              <a:t>Culture change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GB" sz="7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0D894ED-06A3-4B1C-8780-9134E9F3EC83}"/>
              </a:ext>
            </a:extLst>
          </p:cNvPr>
          <p:cNvSpPr/>
          <p:nvPr/>
        </p:nvSpPr>
        <p:spPr>
          <a:xfrm>
            <a:off x="8532823" y="5289991"/>
            <a:ext cx="2510669" cy="6662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prstClr val="black"/>
                </a:solidFill>
                <a:latin typeface="Calibri"/>
              </a:rPr>
              <a:t>Connect with the Women’s Leader Action Group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AF8595B-9197-4FE7-B6EB-E4288C6EBD0C}"/>
              </a:ext>
            </a:extLst>
          </p:cNvPr>
          <p:cNvSpPr/>
          <p:nvPr/>
        </p:nvSpPr>
        <p:spPr>
          <a:xfrm>
            <a:off x="8567604" y="4420835"/>
            <a:ext cx="2510668" cy="7968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latin typeface="Calibri"/>
              </a:rPr>
              <a:t>Develop strong Communications Plan  with Comms colleagues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latin typeface="Calibri"/>
              </a:rPr>
              <a:t>Ensure the NCA understands and is responsive to women’s wellbeing across all working ages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7AB9ACB-DCEF-4217-AA48-7E3D29408D5D}"/>
              </a:ext>
            </a:extLst>
          </p:cNvPr>
          <p:cNvSpPr/>
          <p:nvPr/>
        </p:nvSpPr>
        <p:spPr>
          <a:xfrm>
            <a:off x="8567603" y="2558245"/>
            <a:ext cx="2510669" cy="6662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latin typeface="Calibri"/>
              </a:rPr>
              <a:t>Develop a training package to raise awareness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latin typeface="Calibri"/>
              </a:rPr>
              <a:t>Embed principles within CF2/121’s/wellbeing conversations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7E51059-DAFE-439C-8949-432E8C4FA37E}"/>
              </a:ext>
            </a:extLst>
          </p:cNvPr>
          <p:cNvSpPr/>
          <p:nvPr/>
        </p:nvSpPr>
        <p:spPr>
          <a:xfrm>
            <a:off x="8567604" y="3309615"/>
            <a:ext cx="2510669" cy="10365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latin typeface="Calibri"/>
              </a:rPr>
              <a:t>Develop a standard set of Principles for the NCA women’s wellbeing strategy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latin typeface="Calibri"/>
              </a:rPr>
              <a:t>Engage with National Forums (GM/UNISON/RCN)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latin typeface="Calibri"/>
              </a:rPr>
              <a:t>The need to develop new policy if required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D477FA3-84A7-460E-B81D-26A54D38B4E0}"/>
              </a:ext>
            </a:extLst>
          </p:cNvPr>
          <p:cNvCxnSpPr>
            <a:cxnSpLocks/>
          </p:cNvCxnSpPr>
          <p:nvPr/>
        </p:nvCxnSpPr>
        <p:spPr>
          <a:xfrm>
            <a:off x="3705130" y="1705282"/>
            <a:ext cx="5515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05F8B6D-8133-4EEA-9B37-55C8183E24A2}"/>
              </a:ext>
            </a:extLst>
          </p:cNvPr>
          <p:cNvCxnSpPr>
            <a:cxnSpLocks/>
          </p:cNvCxnSpPr>
          <p:nvPr/>
        </p:nvCxnSpPr>
        <p:spPr>
          <a:xfrm flipV="1">
            <a:off x="3758552" y="3100047"/>
            <a:ext cx="610301" cy="85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E6A17E4-4215-4345-9C1F-6DCEB2BCA85C}"/>
              </a:ext>
            </a:extLst>
          </p:cNvPr>
          <p:cNvCxnSpPr>
            <a:cxnSpLocks/>
          </p:cNvCxnSpPr>
          <p:nvPr/>
        </p:nvCxnSpPr>
        <p:spPr>
          <a:xfrm flipV="1">
            <a:off x="3758552" y="3959647"/>
            <a:ext cx="610301" cy="51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63ACEE4-5A22-42AE-ACD7-1726CB9245ED}"/>
              </a:ext>
            </a:extLst>
          </p:cNvPr>
          <p:cNvCxnSpPr>
            <a:cxnSpLocks/>
          </p:cNvCxnSpPr>
          <p:nvPr/>
        </p:nvCxnSpPr>
        <p:spPr>
          <a:xfrm>
            <a:off x="3721033" y="4816879"/>
            <a:ext cx="6103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BAA5635-CD42-4CFF-B731-D27E1BF23171}"/>
              </a:ext>
            </a:extLst>
          </p:cNvPr>
          <p:cNvCxnSpPr>
            <a:cxnSpLocks/>
          </p:cNvCxnSpPr>
          <p:nvPr/>
        </p:nvCxnSpPr>
        <p:spPr>
          <a:xfrm>
            <a:off x="3711264" y="5623091"/>
            <a:ext cx="6103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B27277A-25CA-4944-8F07-ECCE92A35E5C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7715306" y="1981236"/>
            <a:ext cx="8547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FC36313-3419-4EB8-8DEF-5F7E44FDF641}"/>
              </a:ext>
            </a:extLst>
          </p:cNvPr>
          <p:cNvCxnSpPr>
            <a:cxnSpLocks/>
            <a:stCxn id="18" idx="3"/>
            <a:endCxn id="37" idx="1"/>
          </p:cNvCxnSpPr>
          <p:nvPr/>
        </p:nvCxnSpPr>
        <p:spPr>
          <a:xfrm flipV="1">
            <a:off x="7601941" y="2891346"/>
            <a:ext cx="965662" cy="204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AD74F4C-C34E-44C2-A490-CB7A17040083}"/>
              </a:ext>
            </a:extLst>
          </p:cNvPr>
          <p:cNvCxnSpPr>
            <a:cxnSpLocks/>
            <a:stCxn id="33" idx="3"/>
            <a:endCxn id="38" idx="1"/>
          </p:cNvCxnSpPr>
          <p:nvPr/>
        </p:nvCxnSpPr>
        <p:spPr>
          <a:xfrm flipV="1">
            <a:off x="7601941" y="3827881"/>
            <a:ext cx="965663" cy="131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25EC59F-4745-4E87-8006-1CBDA0BE1BCD}"/>
              </a:ext>
            </a:extLst>
          </p:cNvPr>
          <p:cNvCxnSpPr>
            <a:cxnSpLocks/>
            <a:stCxn id="34" idx="3"/>
            <a:endCxn id="36" idx="1"/>
          </p:cNvCxnSpPr>
          <p:nvPr/>
        </p:nvCxnSpPr>
        <p:spPr>
          <a:xfrm>
            <a:off x="7594387" y="4816881"/>
            <a:ext cx="973217" cy="2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4153C8D-8EAD-41CF-9832-749B2059D155}"/>
              </a:ext>
            </a:extLst>
          </p:cNvPr>
          <p:cNvCxnSpPr>
            <a:cxnSpLocks/>
            <a:stCxn id="20" idx="3"/>
            <a:endCxn id="35" idx="1"/>
          </p:cNvCxnSpPr>
          <p:nvPr/>
        </p:nvCxnSpPr>
        <p:spPr>
          <a:xfrm flipV="1">
            <a:off x="7594387" y="5623092"/>
            <a:ext cx="93843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494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28B04C-8110-EC7F-9169-688B0030823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293" y="263353"/>
            <a:ext cx="1676370" cy="402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850DBF-0259-80EA-7102-641BB1559376}"/>
              </a:ext>
            </a:extLst>
          </p:cNvPr>
          <p:cNvSpPr txBox="1"/>
          <p:nvPr/>
        </p:nvSpPr>
        <p:spPr>
          <a:xfrm>
            <a:off x="595966" y="1113694"/>
            <a:ext cx="110000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Well Women’s Strategy</a:t>
            </a:r>
          </a:p>
          <a:p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Trained Menopause Advocates (</a:t>
            </a:r>
            <a:r>
              <a:rPr lang="en-GB" sz="1600" dirty="0" err="1"/>
              <a:t>Henpicked</a:t>
            </a:r>
            <a:r>
              <a:rPr lang="en-GB" sz="1600" dirty="0"/>
              <a:t>) and Endometriosis Champions (Endometriosis UK ) – and developed an awareness training package inhouse</a:t>
            </a:r>
          </a:p>
          <a:p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Commissioned MIST to deliver expert Pregnancy Loss Awareness sessions and donated to Fertility Network UK to deliver sessions throughout 2023.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Delivered a series of awareness sessions for Menopause, Pregnancy Loss, rescheduling Menopause and Endometriosis for 2024.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Policies developed for each focus area.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Intranet Pages developed with a wide range support, information, helplines etc.1,527 Well Women's Strategy page views since March 23 and has been the most viewed SCARF intranet page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Research Paper with MMU. MMU shared nationally, Case study with CIPD. Invited to Houses of Parliament.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QPS Survey June 23 local question asked colleagues completing the survey if they knew about the well women's strategy – 65.3% stating Yes.</a:t>
            </a:r>
          </a:p>
        </p:txBody>
      </p:sp>
    </p:spTree>
    <p:extLst>
      <p:ext uri="{BB962C8B-B14F-4D97-AF65-F5344CB8AC3E}">
        <p14:creationId xmlns:p14="http://schemas.microsoft.com/office/powerpoint/2010/main" val="929104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90D8FEC-7405-F181-524F-A39057A3FC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724" y="2642217"/>
            <a:ext cx="2532153" cy="1088825"/>
          </a:xfrm>
          <a:prstGeom prst="rect">
            <a:avLst/>
          </a:prstGeom>
        </p:spPr>
      </p:pic>
      <p:pic>
        <p:nvPicPr>
          <p:cNvPr id="5" name="Picture 2" descr="Ending endometriosis starts by saying it | Endometriosis UK">
            <a:extLst>
              <a:ext uri="{FF2B5EF4-FFF2-40B4-BE49-F238E27FC236}">
                <a16:creationId xmlns:a16="http://schemas.microsoft.com/office/drawing/2014/main" id="{9C823093-2688-7657-BC22-5D53D74FD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7817" y="1102586"/>
            <a:ext cx="3413534" cy="6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E0317C66-BBAE-BD46-86E0-E8EEDB4BD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763344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EC85B7AE-62E9-955E-1841-A9FF2345E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2234" y="3743762"/>
            <a:ext cx="4678532" cy="253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2F15C21-8135-2E40-B25F-CCFF5CE3E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3723" y="276499"/>
            <a:ext cx="7888188" cy="4998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NCA Women's Wellbeing Strategy 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91382414-6159-89D2-46DF-EB6FEDED3F1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82106" y="2466225"/>
            <a:ext cx="1820666" cy="17728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274" name="Picture 10">
            <a:extLst>
              <a:ext uri="{FF2B5EF4-FFF2-40B4-BE49-F238E27FC236}">
                <a16:creationId xmlns:a16="http://schemas.microsoft.com/office/drawing/2014/main" id="{79635E55-FF7C-771B-97B1-F3369E223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2772" y="2476842"/>
            <a:ext cx="3865228" cy="154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image">
            <a:extLst>
              <a:ext uri="{FF2B5EF4-FFF2-40B4-BE49-F238E27FC236}">
                <a16:creationId xmlns:a16="http://schemas.microsoft.com/office/drawing/2014/main" id="{F38BD79D-E76E-DD26-7FF9-4EDFE17A3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4284" y="1149651"/>
            <a:ext cx="2337779" cy="89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>
            <a:extLst>
              <a:ext uri="{FF2B5EF4-FFF2-40B4-BE49-F238E27FC236}">
                <a16:creationId xmlns:a16="http://schemas.microsoft.com/office/drawing/2014/main" id="{A493A759-070B-9DDE-03C3-26544DA4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362" y="4352415"/>
            <a:ext cx="1203109" cy="120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448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3F5F87-9971-61AC-4B4A-22F8D0EF704E}"/>
              </a:ext>
            </a:extLst>
          </p:cNvPr>
          <p:cNvSpPr txBox="1"/>
          <p:nvPr/>
        </p:nvSpPr>
        <p:spPr>
          <a:xfrm>
            <a:off x="499061" y="1116564"/>
            <a:ext cx="1156176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Awareness Sessions: </a:t>
            </a:r>
          </a:p>
          <a:p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Menopause: 14 completed 2023 rescheduling for 2024 – Increased capacity to 40 due to being sold out within 4 weeks.  – Inhouse training sustainability.</a:t>
            </a:r>
          </a:p>
          <a:p>
            <a:pPr lvl="1"/>
            <a:r>
              <a:rPr lang="en-GB" sz="1100" dirty="0"/>
              <a:t>87% stated they felt very confident or confident to have  a supportive conversation following the session. 13% a little confident. 0% Not confident</a:t>
            </a:r>
          </a:p>
          <a:p>
            <a:pPr lvl="1"/>
            <a:r>
              <a:rPr lang="en-GB" sz="1100" dirty="0"/>
              <a:t>100% said they would be able to make positive changes for themselves or their colleagues.</a:t>
            </a:r>
          </a:p>
          <a:p>
            <a:pPr lvl="1"/>
            <a:r>
              <a:rPr lang="en-GB" sz="1100" dirty="0"/>
              <a:t>100% would recommend to other colleagues</a:t>
            </a:r>
          </a:p>
          <a:p>
            <a:pPr lvl="1"/>
            <a:endParaRPr lang="en-GB" sz="900" dirty="0"/>
          </a:p>
          <a:p>
            <a:pPr lvl="1"/>
            <a:endParaRPr lang="en-GB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Pregnancy Loss: 14 sessions have been completed </a:t>
            </a:r>
          </a:p>
          <a:p>
            <a:pPr lvl="1"/>
            <a:r>
              <a:rPr lang="en-GB" sz="1100" dirty="0"/>
              <a:t>100% strongly agreed or agreed stated they felt their knowledge around pregnancy loss in the workplace had improved</a:t>
            </a:r>
          </a:p>
          <a:p>
            <a:pPr lvl="1"/>
            <a:r>
              <a:rPr lang="en-GB" sz="1100" dirty="0"/>
              <a:t>86% stated they felt very confident or confident to have  a supportive conversation following the session. 14% a little confident. 0% Not confident</a:t>
            </a:r>
          </a:p>
          <a:p>
            <a:pPr lvl="1"/>
            <a:r>
              <a:rPr lang="en-GB" sz="1100" dirty="0"/>
              <a:t>100% would recommend to other colleagues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Fertility Support at Work: 18 delivered by Fertility Network UK </a:t>
            </a:r>
          </a:p>
          <a:p>
            <a:pPr lvl="1"/>
            <a:r>
              <a:rPr lang="en-GB" sz="1100" dirty="0"/>
              <a:t>92% strongly agreed or agreed stated they felt their knowledge around pregnancy loss in the workplace had improved</a:t>
            </a:r>
          </a:p>
          <a:p>
            <a:pPr lvl="1"/>
            <a:r>
              <a:rPr lang="en-GB" sz="1100" dirty="0"/>
              <a:t>100% said they would be able to make positive changes for themselves or their colleagues</a:t>
            </a:r>
          </a:p>
          <a:p>
            <a:pPr lvl="1"/>
            <a:r>
              <a:rPr lang="en-GB" sz="1100" dirty="0"/>
              <a:t>79% stated they felt very confident or confident to have  a supportive conversation following the session. 21% a little confident. 0% Not confident</a:t>
            </a:r>
          </a:p>
          <a:p>
            <a:pPr lvl="1"/>
            <a:endParaRPr lang="en-GB" sz="900" dirty="0"/>
          </a:p>
          <a:p>
            <a:pPr lvl="1"/>
            <a:endParaRPr lang="en-GB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Endometriosis: Started 18</a:t>
            </a:r>
            <a:r>
              <a:rPr lang="en-GB" sz="1400" baseline="30000" dirty="0"/>
              <a:t>th</a:t>
            </a:r>
            <a:r>
              <a:rPr lang="en-GB" sz="1400" dirty="0"/>
              <a:t> Oct 23 – Inhouse training sustainability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Domestic Abuse Colleague to Colleague awareness sessions Coming Soon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New Parent Support Development Group established.</a:t>
            </a:r>
          </a:p>
        </p:txBody>
      </p:sp>
    </p:spTree>
    <p:extLst>
      <p:ext uri="{BB962C8B-B14F-4D97-AF65-F5344CB8AC3E}">
        <p14:creationId xmlns:p14="http://schemas.microsoft.com/office/powerpoint/2010/main" val="2233260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7A196-715A-B9F0-1918-958881D7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905" y="481680"/>
            <a:ext cx="2842172" cy="1616203"/>
          </a:xfrm>
        </p:spPr>
        <p:txBody>
          <a:bodyPr anchor="b">
            <a:normAutofit/>
          </a:bodyPr>
          <a:lstStyle/>
          <a:p>
            <a:r>
              <a:rPr lang="en-GB" sz="2800" dirty="0"/>
              <a:t>Personal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158AE-23C4-AAC0-5259-66E6A5FAA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903" y="2269071"/>
            <a:ext cx="4054029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600" b="1" dirty="0">
                <a:cs typeface="Arial"/>
              </a:rPr>
              <a:t>Well </a:t>
            </a:r>
            <a:r>
              <a:rPr lang="en-GB" sz="1600" b="1" dirty="0" err="1">
                <a:cs typeface="Arial"/>
              </a:rPr>
              <a:t>Womens</a:t>
            </a:r>
            <a:r>
              <a:rPr lang="en-GB" sz="1600" b="1" dirty="0">
                <a:cs typeface="Arial"/>
              </a:rPr>
              <a:t> Fertility Support at Work</a:t>
            </a:r>
          </a:p>
          <a:p>
            <a:pPr marL="0" indent="0">
              <a:buNone/>
            </a:pPr>
            <a:r>
              <a:rPr lang="en-GB" sz="1400" dirty="0">
                <a:cs typeface="Arial"/>
              </a:rPr>
              <a:t>I just wanted to let you know that my IVF treatment in May was successful and I am currently around 24 weeks pregnant. The new Well </a:t>
            </a:r>
            <a:r>
              <a:rPr lang="en-GB" sz="1400" dirty="0" err="1">
                <a:cs typeface="Arial"/>
              </a:rPr>
              <a:t>Womens</a:t>
            </a:r>
            <a:r>
              <a:rPr lang="en-GB" sz="1400" dirty="0">
                <a:cs typeface="Arial"/>
              </a:rPr>
              <a:t> fertility support at work and policy made my life so much easier during treatment, knowing what support was available to me, really made a difference especially knowing the NCA’s support behind me. Before I knew the NCA was working on fertility support at work I didn’t see the point in telling anyone 'how could work possibly help in anyway'. It was your work on fertility support that changed that and I am so glad I reached out. I am so grateful for your work.</a:t>
            </a:r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F0842030-B112-7918-36B1-CBF08A3D8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68065" y="1890791"/>
            <a:ext cx="6013207" cy="335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313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32321-EC11-5247-9056-A8252352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Next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4AE37-C0ED-F083-6CE4-5B0FFCD7F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Embedding our Well Women's Strategy 2024</a:t>
            </a:r>
          </a:p>
          <a:p>
            <a:endParaRPr lang="en-GB" dirty="0"/>
          </a:p>
          <a:p>
            <a:r>
              <a:rPr lang="en-GB" dirty="0"/>
              <a:t>New Parent Support Group</a:t>
            </a:r>
          </a:p>
          <a:p>
            <a:endParaRPr lang="en-GB" dirty="0"/>
          </a:p>
          <a:p>
            <a:r>
              <a:rPr lang="en-GB" dirty="0"/>
              <a:t>Domestic Abuse Support and Sexual Safety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607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933F55-BD47-35A0-A1FA-3BB94C5D942D}"/>
              </a:ext>
            </a:extLst>
          </p:cNvPr>
          <p:cNvSpPr txBox="1"/>
          <p:nvPr/>
        </p:nvSpPr>
        <p:spPr>
          <a:xfrm>
            <a:off x="604092" y="982176"/>
            <a:ext cx="1098381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Well men's Strategy</a:t>
            </a:r>
          </a:p>
          <a:p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400" dirty="0"/>
              <a:t>APPG Paper started our thinking around what a well men's strategy should focus on. (No current national </a:t>
            </a:r>
            <a:r>
              <a:rPr lang="en-GB" sz="1400" dirty="0" err="1"/>
              <a:t>Mens</a:t>
            </a:r>
            <a:r>
              <a:rPr lang="en-GB" sz="1400" dirty="0"/>
              <a:t> Health Strategy – this is a call to action) </a:t>
            </a:r>
          </a:p>
          <a:p>
            <a:endParaRPr lang="en-GB" sz="1400" dirty="0"/>
          </a:p>
          <a:p>
            <a:r>
              <a:rPr lang="en-GB" sz="1400" dirty="0"/>
              <a:t>Evidence from APPG Paper: Suicide – Men make up 75% of all death by suicide and biggest cause of death for men under 50. 32, 304 men die prematurely of heart disease annually.  9.6% of man have type 1 or 2 diabetes (7.6% for women) </a:t>
            </a:r>
          </a:p>
          <a:p>
            <a:endParaRPr lang="en-GB" sz="1400" dirty="0"/>
          </a:p>
          <a:p>
            <a:r>
              <a:rPr lang="en-GB" sz="1400" dirty="0" err="1"/>
              <a:t>Andysman</a:t>
            </a:r>
            <a:r>
              <a:rPr lang="en-GB" sz="1400" dirty="0"/>
              <a:t> Club awareness Sessions – Ran by our own Alec Nicolson a </a:t>
            </a:r>
            <a:r>
              <a:rPr lang="en-GB" sz="1400" dirty="0" err="1"/>
              <a:t>Andysmans</a:t>
            </a:r>
            <a:r>
              <a:rPr lang="en-GB" sz="1400" dirty="0"/>
              <a:t> club facilitator sharing his story and promoting the suicide prevention charity: 5 sessions scheduled – each session is supporting struggling colleagues or relatives.</a:t>
            </a:r>
          </a:p>
          <a:p>
            <a:endParaRPr lang="en-GB" sz="1400" dirty="0"/>
          </a:p>
          <a:p>
            <a:r>
              <a:rPr lang="en-GB" sz="1400" dirty="0"/>
              <a:t>Target Your Health: Health checks BP/P/Blood Sugar, Macmillan, Physio, Pelvic Health, Dietitian, Bowel &amp; Prostrate Ca, Clinician, Wellbeing Chaplain, Health Lifestyles, Hearing, </a:t>
            </a:r>
            <a:r>
              <a:rPr lang="en-GB" sz="1400" dirty="0" err="1"/>
              <a:t>Andysman</a:t>
            </a:r>
            <a:r>
              <a:rPr lang="en-GB" sz="1400" dirty="0"/>
              <a:t> club, MH support, Smoking Cessation, complementary therapies.</a:t>
            </a:r>
          </a:p>
          <a:p>
            <a:pPr lvl="0"/>
            <a:endParaRPr lang="en-GB" sz="800" dirty="0"/>
          </a:p>
          <a:p>
            <a:pPr lvl="0"/>
            <a:endParaRPr lang="en-GB" sz="14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Bury Event Feedback</a:t>
            </a:r>
          </a:p>
          <a:p>
            <a:pPr lvl="0"/>
            <a:endParaRPr lang="en-GB" sz="14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From the event do you feel info will support you to improve your own health and wellbeing. 100% agree (40% strongly agree, 60% agree)</a:t>
            </a:r>
            <a:endParaRPr lang="en-GB" sz="1300" dirty="0">
              <a:effectLst/>
              <a:ea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From the event do you feel info provided will support you to signpost and support colleagues' wellbeing. 100% agree. (60% strongly agree, 40% agree)</a:t>
            </a:r>
            <a:endParaRPr lang="en-GB" sz="1300" dirty="0">
              <a:effectLst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Would you recommend this to another colleague. (100% agreed)</a:t>
            </a:r>
          </a:p>
          <a:p>
            <a:pPr marL="628650" lvl="1" indent="-1714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3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Total 475 interventions provided at the different stalls</a:t>
            </a:r>
            <a:endParaRPr lang="en-GB" sz="13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3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14 mental health concerns, 2 serious risk to mental health, 4 x high blood pressures, 2 x diabetes type 2 suspected, 1 x atrial fibrillation ( accompanied to our A&amp;E department for further investigation) </a:t>
            </a:r>
          </a:p>
        </p:txBody>
      </p:sp>
    </p:spTree>
    <p:extLst>
      <p:ext uri="{BB962C8B-B14F-4D97-AF65-F5344CB8AC3E}">
        <p14:creationId xmlns:p14="http://schemas.microsoft.com/office/powerpoint/2010/main" val="904775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57657E-48AB-5709-289E-6B39C5E165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8217" y="1816925"/>
            <a:ext cx="4548642" cy="2303812"/>
          </a:xfrm>
        </p:spPr>
        <p:txBody>
          <a:bodyPr>
            <a:normAutofit/>
          </a:bodyPr>
          <a:lstStyle/>
          <a:p>
            <a:r>
              <a:rPr lang="en-GB" sz="4000" b="1" dirty="0"/>
              <a:t>Questions</a:t>
            </a:r>
          </a:p>
          <a:p>
            <a:r>
              <a:rPr lang="en-GB" dirty="0"/>
              <a:t>Please share any questions you have for our panellists using the Q&amp;A tab.</a:t>
            </a:r>
          </a:p>
        </p:txBody>
      </p:sp>
    </p:spTree>
    <p:extLst>
      <p:ext uri="{BB962C8B-B14F-4D97-AF65-F5344CB8AC3E}">
        <p14:creationId xmlns:p14="http://schemas.microsoft.com/office/powerpoint/2010/main" val="2420497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67" y="356925"/>
            <a:ext cx="10515600" cy="625559"/>
          </a:xfrm>
        </p:spPr>
        <p:txBody>
          <a:bodyPr/>
          <a:lstStyle/>
          <a:p>
            <a:r>
              <a:rPr lang="en-GB" dirty="0"/>
              <a:t>Wellbeing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2134" y="3020110"/>
            <a:ext cx="6465999" cy="3440216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/>
              <a:t>The resource provides:</a:t>
            </a:r>
          </a:p>
          <a:p>
            <a:pPr lvl="1"/>
            <a:r>
              <a:rPr lang="en-GB" sz="2200" dirty="0"/>
              <a:t>Legal information </a:t>
            </a:r>
          </a:p>
          <a:p>
            <a:pPr lvl="1"/>
            <a:r>
              <a:rPr lang="en-GB" sz="2200" dirty="0"/>
              <a:t>Debt and financial information</a:t>
            </a:r>
          </a:p>
          <a:p>
            <a:pPr lvl="1"/>
            <a:r>
              <a:rPr lang="en-GB" sz="2200" dirty="0"/>
              <a:t>Manager consultancy and support</a:t>
            </a:r>
          </a:p>
          <a:p>
            <a:pPr lvl="1"/>
            <a:r>
              <a:rPr lang="en-GB" sz="2200" dirty="0"/>
              <a:t>Information on work and home issues</a:t>
            </a:r>
          </a:p>
          <a:p>
            <a:pPr lvl="1"/>
            <a:r>
              <a:rPr lang="en-GB" sz="2200" dirty="0"/>
              <a:t>Factsheets, advice, information and self-help tools</a:t>
            </a:r>
          </a:p>
          <a:p>
            <a:pPr lvl="1"/>
            <a:r>
              <a:rPr lang="en-GB" sz="2200" dirty="0"/>
              <a:t>Links to specialist support organisations</a:t>
            </a:r>
          </a:p>
          <a:p>
            <a:pPr lvl="1"/>
            <a:r>
              <a:rPr lang="en-GB" sz="2200" dirty="0"/>
              <a:t>A resources area with; programmes, videos, webinars, medical information and mini health checks.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00F84-ECC3-4554-8896-ABA8235716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8032" y="166120"/>
            <a:ext cx="1046921" cy="1007167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98981F-52C7-4437-BF3F-A352393137D0}"/>
              </a:ext>
            </a:extLst>
          </p:cNvPr>
          <p:cNvSpPr txBox="1">
            <a:spLocks/>
          </p:cNvSpPr>
          <p:nvPr/>
        </p:nvSpPr>
        <p:spPr>
          <a:xfrm>
            <a:off x="1072134" y="1233312"/>
            <a:ext cx="7778371" cy="178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500" kern="1200" baseline="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We’ve partnered with 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Health Assured 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to support members mental health and wellbeing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Unlimited free 24/7 confidential telephone helpline, online portal &amp; Health e-Hub app</a:t>
            </a:r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12D20578-7859-453B-813E-3674618F4F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0563" y="2133057"/>
            <a:ext cx="3174908" cy="35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8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2CC5-CC21-4CDD-9DFB-ECED4875CE03}"/>
              </a:ext>
            </a:extLst>
          </p:cNvPr>
          <p:cNvSpPr txBox="1">
            <a:spLocks/>
          </p:cNvSpPr>
          <p:nvPr/>
        </p:nvSpPr>
        <p:spPr>
          <a:xfrm>
            <a:off x="1193966" y="886754"/>
            <a:ext cx="7886700" cy="92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50" b="1" i="0" u="none" strike="noStrike" kern="1200" cap="none" spc="0" normalizeH="0" baseline="0" noProof="0" dirty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#StrongerWithCIPD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61FD64-F489-4DFB-9F9D-E8D70511BDF9}"/>
              </a:ext>
            </a:extLst>
          </p:cNvPr>
          <p:cNvSpPr txBox="1">
            <a:spLocks/>
          </p:cNvSpPr>
          <p:nvPr/>
        </p:nvSpPr>
        <p:spPr>
          <a:xfrm>
            <a:off x="1692019" y="5229276"/>
            <a:ext cx="9162027" cy="9234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75" b="1" i="0" u="none" strike="noStrike" kern="1200" cap="none" spc="0" normalizeH="0" baseline="0" noProof="0" dirty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/>
                <a:ea typeface="+mj-ea"/>
                <a:cs typeface="+mj-cs"/>
              </a:rPr>
              <a:t>cipd.org/uk/membership/member-benefits/</a:t>
            </a:r>
            <a:endParaRPr kumimoji="0" lang="en-GB" sz="3375" b="1" i="0" u="none" strike="noStrike" kern="1200" cap="none" spc="0" normalizeH="0" baseline="0" noProof="0" dirty="0">
              <a:ln>
                <a:noFill/>
              </a:ln>
              <a:solidFill>
                <a:srgbClr val="520D5D"/>
              </a:solidFill>
              <a:effectLst/>
              <a:uLnTx/>
              <a:uFillTx/>
              <a:latin typeface="Arial Nova" panose="020B0504020202020204" pitchFamily="34" charset="0"/>
              <a:ea typeface="+mj-ea"/>
              <a:cs typeface="+mj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51775E-7C0B-4889-9EF4-E919A3AD2174}"/>
              </a:ext>
            </a:extLst>
          </p:cNvPr>
          <p:cNvGrpSpPr/>
          <p:nvPr/>
        </p:nvGrpSpPr>
        <p:grpSpPr>
          <a:xfrm>
            <a:off x="2375452" y="2918987"/>
            <a:ext cx="1377938" cy="511215"/>
            <a:chOff x="615965" y="1267406"/>
            <a:chExt cx="1837250" cy="6816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AA72E3-5D39-410D-B9AD-C5442E1DF5DD}"/>
                </a:ext>
              </a:extLst>
            </p:cNvPr>
            <p:cNvSpPr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88E661-E516-4BB3-AC74-3255E13102C9}"/>
                </a:ext>
              </a:extLst>
            </p:cNvPr>
            <p:cNvSpPr txBox="1"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Covid-19 resources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6519A6-27EF-4D72-BCF0-A2EF74EA5FF1}"/>
              </a:ext>
            </a:extLst>
          </p:cNvPr>
          <p:cNvGrpSpPr/>
          <p:nvPr/>
        </p:nvGrpSpPr>
        <p:grpSpPr>
          <a:xfrm>
            <a:off x="3891241" y="2918987"/>
            <a:ext cx="1377938" cy="511215"/>
            <a:chOff x="2637018" y="1267406"/>
            <a:chExt cx="1837250" cy="6816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35DD5B-1B30-41A2-880E-F996591633A8}"/>
                </a:ext>
              </a:extLst>
            </p:cNvPr>
            <p:cNvSpPr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58E302-62D8-4752-8440-7E762EA05B71}"/>
                </a:ext>
              </a:extLst>
            </p:cNvPr>
            <p:cNvSpPr txBox="1"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NEW Well-being helpline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6823D37-E3E5-4517-8050-D68EB36EC4FB}"/>
              </a:ext>
            </a:extLst>
          </p:cNvPr>
          <p:cNvGrpSpPr/>
          <p:nvPr/>
        </p:nvGrpSpPr>
        <p:grpSpPr>
          <a:xfrm>
            <a:off x="5407031" y="2918987"/>
            <a:ext cx="1377938" cy="511215"/>
            <a:chOff x="4658071" y="1267406"/>
            <a:chExt cx="1837250" cy="68162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875D9C-7279-4843-9544-C5190ED55FBA}"/>
                </a:ext>
              </a:extLst>
            </p:cNvPr>
            <p:cNvSpPr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73042F-9A8C-4624-9484-53006D2A101D}"/>
                </a:ext>
              </a:extLst>
            </p:cNvPr>
            <p:cNvSpPr txBox="1"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Employment Law helpline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47AA5E-BD2D-4EF2-BE3C-680EBEA50481}"/>
              </a:ext>
            </a:extLst>
          </p:cNvPr>
          <p:cNvGrpSpPr/>
          <p:nvPr/>
        </p:nvGrpSpPr>
        <p:grpSpPr>
          <a:xfrm>
            <a:off x="6922821" y="2918987"/>
            <a:ext cx="1377938" cy="511215"/>
            <a:chOff x="6679124" y="1267406"/>
            <a:chExt cx="1837250" cy="6816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F6C838-0D35-4774-AAB0-7321BB13451E}"/>
                </a:ext>
              </a:extLst>
            </p:cNvPr>
            <p:cNvSpPr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44B888-F473-4EE2-9D64-591B0BFC8F7F}"/>
                </a:ext>
              </a:extLst>
            </p:cNvPr>
            <p:cNvSpPr txBox="1"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Communities and branches</a:t>
              </a:r>
              <a:endParaRPr kumimoji="0" lang="en-GB" sz="1350" b="1" i="1" u="none" strike="noStrike" kern="1200" cap="none" spc="0" normalizeH="0" baseline="0" noProof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8B80C7-2AB8-42C9-8940-34932770E06D}"/>
              </a:ext>
            </a:extLst>
          </p:cNvPr>
          <p:cNvGrpSpPr/>
          <p:nvPr/>
        </p:nvGrpSpPr>
        <p:grpSpPr>
          <a:xfrm>
            <a:off x="8438611" y="2918987"/>
            <a:ext cx="1377938" cy="511215"/>
            <a:chOff x="8700177" y="1267406"/>
            <a:chExt cx="1837250" cy="6816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EEEB98-EFB1-4556-9CC4-1045D3E7B75A}"/>
                </a:ext>
              </a:extLst>
            </p:cNvPr>
            <p:cNvSpPr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2CBC3E-6318-4A84-9C72-3DD2D5F5BE0B}"/>
                </a:ext>
              </a:extLst>
            </p:cNvPr>
            <p:cNvSpPr txBox="1"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1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People Management</a:t>
              </a:r>
              <a:endParaRPr kumimoji="0" lang="en-GB" sz="1350" b="1" i="0" u="none" strike="noStrike" kern="1200" cap="none" spc="0" normalizeH="0" baseline="0" noProof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3F2872-2542-4760-A458-9488CCE88060}"/>
              </a:ext>
            </a:extLst>
          </p:cNvPr>
          <p:cNvGrpSpPr/>
          <p:nvPr/>
        </p:nvGrpSpPr>
        <p:grpSpPr>
          <a:xfrm>
            <a:off x="2375452" y="4517395"/>
            <a:ext cx="1377938" cy="511215"/>
            <a:chOff x="615965" y="3398617"/>
            <a:chExt cx="1837250" cy="68162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BBA4FD-16AA-45B0-AD53-4BE5016F0BD7}"/>
                </a:ext>
              </a:extLst>
            </p:cNvPr>
            <p:cNvSpPr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B70C30-127A-4927-894F-B28CF27123BD}"/>
                </a:ext>
              </a:extLst>
            </p:cNvPr>
            <p:cNvSpPr txBox="1"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Knowledge and content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A6FD11-C42E-489E-892D-8DB5EBF7537C}"/>
              </a:ext>
            </a:extLst>
          </p:cNvPr>
          <p:cNvGrpSpPr/>
          <p:nvPr/>
        </p:nvGrpSpPr>
        <p:grpSpPr>
          <a:xfrm>
            <a:off x="3891241" y="4517395"/>
            <a:ext cx="1377938" cy="511215"/>
            <a:chOff x="2637018" y="3398617"/>
            <a:chExt cx="1837250" cy="6816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44AE7F-C6A6-43DC-8617-61579F2487F8}"/>
                </a:ext>
              </a:extLst>
            </p:cNvPr>
            <p:cNvSpPr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76DE6F-1C9C-426B-9528-AF9D2FFD485C}"/>
                </a:ext>
              </a:extLst>
            </p:cNvPr>
            <p:cNvSpPr txBox="1"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Free learning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8D4B8F-B46E-4DDB-A343-4BE27D46393D}"/>
              </a:ext>
            </a:extLst>
          </p:cNvPr>
          <p:cNvGrpSpPr/>
          <p:nvPr/>
        </p:nvGrpSpPr>
        <p:grpSpPr>
          <a:xfrm>
            <a:off x="5407031" y="4517395"/>
            <a:ext cx="1377938" cy="511215"/>
            <a:chOff x="4658071" y="3398617"/>
            <a:chExt cx="1837250" cy="6816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7E201E-BC4F-4BEA-8817-CB9A3C25B622}"/>
                </a:ext>
              </a:extLst>
            </p:cNvPr>
            <p:cNvSpPr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FDA004-E690-4614-BB29-382E73BFA0FC}"/>
                </a:ext>
              </a:extLst>
            </p:cNvPr>
            <p:cNvSpPr txBox="1"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Careers support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81F58C-4621-43AB-938D-AD494A2D5776}"/>
              </a:ext>
            </a:extLst>
          </p:cNvPr>
          <p:cNvGrpSpPr/>
          <p:nvPr/>
        </p:nvGrpSpPr>
        <p:grpSpPr>
          <a:xfrm>
            <a:off x="6922821" y="4517395"/>
            <a:ext cx="1377938" cy="511215"/>
            <a:chOff x="6679124" y="3398617"/>
            <a:chExt cx="1837250" cy="6816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30C86B-B9D2-402A-8E3D-702DFAD96D23}"/>
                </a:ext>
              </a:extLst>
            </p:cNvPr>
            <p:cNvSpPr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6080C-7697-49D0-93E8-E4626950A23B}"/>
                </a:ext>
              </a:extLst>
            </p:cNvPr>
            <p:cNvSpPr txBox="1"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Professional creditability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CD282-62CE-4899-9F70-01DE46C86736}"/>
              </a:ext>
            </a:extLst>
          </p:cNvPr>
          <p:cNvGrpSpPr/>
          <p:nvPr/>
        </p:nvGrpSpPr>
        <p:grpSpPr>
          <a:xfrm>
            <a:off x="8438611" y="4517395"/>
            <a:ext cx="1377938" cy="511215"/>
            <a:chOff x="8700177" y="3398617"/>
            <a:chExt cx="1837250" cy="6816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9432A8-8238-421B-B8D8-3C7F51FE9053}"/>
                </a:ext>
              </a:extLst>
            </p:cNvPr>
            <p:cNvSpPr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C57300-E5EE-46E8-8C90-569869EB8F80}"/>
                </a:ext>
              </a:extLst>
            </p:cNvPr>
            <p:cNvSpPr txBox="1"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Financial support</a:t>
              </a:r>
            </a:p>
          </p:txBody>
        </p:sp>
      </p:grp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E00895-5E5F-4C57-A7B9-68508E83E3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921" y="3540034"/>
            <a:ext cx="999000" cy="999000"/>
          </a:xfrm>
          <a:prstGeom prst="rect">
            <a:avLst/>
          </a:prstGeom>
        </p:spPr>
      </p:pic>
      <p:pic>
        <p:nvPicPr>
          <p:cNvPr id="37" name="Picture 3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52763520-9EFC-4113-9F41-98B8C38CCE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500" y="1919986"/>
            <a:ext cx="999000" cy="999000"/>
          </a:xfrm>
          <a:prstGeom prst="rect">
            <a:avLst/>
          </a:prstGeom>
        </p:spPr>
      </p:pic>
      <p:pic>
        <p:nvPicPr>
          <p:cNvPr id="39" name="Picture 38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F28DA577-8CFC-4040-98A2-5DF3AB6948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080" y="1940804"/>
            <a:ext cx="999000" cy="999000"/>
          </a:xfrm>
          <a:prstGeom prst="rect">
            <a:avLst/>
          </a:prstGeom>
        </p:spPr>
      </p:pic>
      <p:pic>
        <p:nvPicPr>
          <p:cNvPr id="41" name="Picture 40" descr="A picture containing ball, room, drawing&#10;&#10;Description automatically generated">
            <a:extLst>
              <a:ext uri="{FF2B5EF4-FFF2-40B4-BE49-F238E27FC236}">
                <a16:creationId xmlns:a16="http://schemas.microsoft.com/office/drawing/2014/main" id="{7BAE2E51-91D3-42F6-A1CD-B1F11B194D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290" y="1940804"/>
            <a:ext cx="999000" cy="999000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F1B716-6BB5-49EA-8ADE-8B9B5C3ED3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290" y="3540034"/>
            <a:ext cx="999000" cy="999000"/>
          </a:xfrm>
          <a:prstGeom prst="rect">
            <a:avLst/>
          </a:prstGeom>
        </p:spPr>
      </p:pic>
      <p:pic>
        <p:nvPicPr>
          <p:cNvPr id="45" name="Picture 4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79139B10-E643-49AA-9454-FA338F6CB2A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500" y="3518394"/>
            <a:ext cx="999000" cy="999000"/>
          </a:xfrm>
          <a:prstGeom prst="rect">
            <a:avLst/>
          </a:prstGeom>
        </p:spPr>
      </p:pic>
      <p:pic>
        <p:nvPicPr>
          <p:cNvPr id="36" name="Picture 35" descr="A picture containing monitor, sitting, screen, table&#10;&#10;Description automatically generated">
            <a:extLst>
              <a:ext uri="{FF2B5EF4-FFF2-40B4-BE49-F238E27FC236}">
                <a16:creationId xmlns:a16="http://schemas.microsoft.com/office/drawing/2014/main" id="{AF62ACB2-E73D-4968-9F91-CCEA1E9576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032" y="1919986"/>
            <a:ext cx="1046778" cy="1046778"/>
          </a:xfrm>
          <a:prstGeom prst="rect">
            <a:avLst/>
          </a:prstGeom>
        </p:spPr>
      </p:pic>
      <p:pic>
        <p:nvPicPr>
          <p:cNvPr id="40" name="Picture 39" descr="A picture containing game&#10;&#10;Description automatically generated">
            <a:extLst>
              <a:ext uri="{FF2B5EF4-FFF2-40B4-BE49-F238E27FC236}">
                <a16:creationId xmlns:a16="http://schemas.microsoft.com/office/drawing/2014/main" id="{6DEE1DAE-675E-4A72-B11F-2DA7E96C18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080" y="3534594"/>
            <a:ext cx="1009880" cy="1009880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929A07-5948-4B65-9CDE-43F8F30969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358" y="1924470"/>
            <a:ext cx="1000353" cy="1009880"/>
          </a:xfrm>
          <a:prstGeom prst="rect">
            <a:avLst/>
          </a:prstGeom>
        </p:spPr>
      </p:pic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10A0DD2B-284C-4D47-A9B0-468528D910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144" y="3535722"/>
            <a:ext cx="1049126" cy="10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4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67" y="356925"/>
            <a:ext cx="10515600" cy="625559"/>
          </a:xfrm>
        </p:spPr>
        <p:txBody>
          <a:bodyPr/>
          <a:lstStyle/>
          <a:p>
            <a:r>
              <a:rPr lang="en-GB" dirty="0"/>
              <a:t>Wellbeing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2134" y="3020110"/>
            <a:ext cx="6465999" cy="3440216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/>
              <a:t>The resource provides:</a:t>
            </a:r>
          </a:p>
          <a:p>
            <a:pPr lvl="1"/>
            <a:r>
              <a:rPr lang="en-GB" sz="2200" dirty="0"/>
              <a:t>Legal information </a:t>
            </a:r>
          </a:p>
          <a:p>
            <a:pPr lvl="1"/>
            <a:r>
              <a:rPr lang="en-GB" sz="2200" dirty="0"/>
              <a:t>Debt and financial information</a:t>
            </a:r>
          </a:p>
          <a:p>
            <a:pPr lvl="1"/>
            <a:r>
              <a:rPr lang="en-GB" sz="2200" dirty="0"/>
              <a:t>Manager consultancy and support</a:t>
            </a:r>
          </a:p>
          <a:p>
            <a:pPr lvl="1"/>
            <a:r>
              <a:rPr lang="en-GB" sz="2200" dirty="0"/>
              <a:t>Information on work and home issues</a:t>
            </a:r>
          </a:p>
          <a:p>
            <a:pPr lvl="1"/>
            <a:r>
              <a:rPr lang="en-GB" sz="2200" dirty="0"/>
              <a:t>Factsheets, advice, information and self-help tools</a:t>
            </a:r>
          </a:p>
          <a:p>
            <a:pPr lvl="1"/>
            <a:r>
              <a:rPr lang="en-GB" sz="2200" dirty="0"/>
              <a:t>Links to specialist support organisations</a:t>
            </a:r>
          </a:p>
          <a:p>
            <a:pPr lvl="1"/>
            <a:r>
              <a:rPr lang="en-GB" sz="2200" dirty="0"/>
              <a:t>A resources area with; programmes, videos, webinars, medical information and mini health checks.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00F84-ECC3-4554-8896-ABA8235716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8032" y="166120"/>
            <a:ext cx="1046921" cy="1007167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98981F-52C7-4437-BF3F-A352393137D0}"/>
              </a:ext>
            </a:extLst>
          </p:cNvPr>
          <p:cNvSpPr txBox="1">
            <a:spLocks/>
          </p:cNvSpPr>
          <p:nvPr/>
        </p:nvSpPr>
        <p:spPr>
          <a:xfrm>
            <a:off x="1072134" y="1233312"/>
            <a:ext cx="7778371" cy="178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500" kern="1200" baseline="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We’ve partnered with 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Health Assured 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to support members mental health and wellbeing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Unlimited free 24/7 confidential telephone helpline, online portal &amp; Health e-Hub app</a:t>
            </a:r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12D20578-7859-453B-813E-3674618F4F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0563" y="2133057"/>
            <a:ext cx="3174908" cy="35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5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57657E-48AB-5709-289E-6B39C5E165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2807" y="2071758"/>
            <a:ext cx="4599062" cy="1915626"/>
          </a:xfrm>
        </p:spPr>
        <p:txBody>
          <a:bodyPr>
            <a:normAutofit/>
          </a:bodyPr>
          <a:lstStyle/>
          <a:p>
            <a:r>
              <a:rPr lang="en-GB" sz="4400" b="1" dirty="0"/>
              <a:t>Menstrual health is a workplace issue</a:t>
            </a:r>
          </a:p>
        </p:txBody>
      </p:sp>
    </p:spTree>
    <p:extLst>
      <p:ext uri="{BB962C8B-B14F-4D97-AF65-F5344CB8AC3E}">
        <p14:creationId xmlns:p14="http://schemas.microsoft.com/office/powerpoint/2010/main" val="133481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5CADEA-D58D-37F2-F87E-202E65DEB189}"/>
              </a:ext>
            </a:extLst>
          </p:cNvPr>
          <p:cNvSpPr txBox="1"/>
          <p:nvPr/>
        </p:nvSpPr>
        <p:spPr>
          <a:xfrm>
            <a:off x="683078" y="5117067"/>
            <a:ext cx="56306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600" b="1" dirty="0"/>
              <a:t>Rachel Suff</a:t>
            </a:r>
          </a:p>
          <a:p>
            <a:pPr marL="0" indent="0">
              <a:buNone/>
            </a:pPr>
            <a:r>
              <a:rPr lang="en-GB" sz="2000" dirty="0"/>
              <a:t>Senior Policy Adviser, CIPD</a:t>
            </a:r>
          </a:p>
        </p:txBody>
      </p:sp>
    </p:spTree>
    <p:extLst>
      <p:ext uri="{BB962C8B-B14F-4D97-AF65-F5344CB8AC3E}">
        <p14:creationId xmlns:p14="http://schemas.microsoft.com/office/powerpoint/2010/main" val="324654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EE4D57-F18F-40BE-370D-720C5ED59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750" y="1535585"/>
            <a:ext cx="6114133" cy="1516628"/>
          </a:xfrm>
        </p:spPr>
        <p:txBody>
          <a:bodyPr anchor="b">
            <a:noAutofit/>
          </a:bodyPr>
          <a:lstStyle/>
          <a:p>
            <a:r>
              <a:rPr lang="en-US" sz="2400" dirty="0"/>
              <a:t>Menstruation and menstrual health </a:t>
            </a:r>
            <a:br>
              <a:rPr lang="en-US" sz="2400" dirty="0"/>
            </a:br>
            <a:r>
              <a:rPr lang="en-US" sz="2400" dirty="0"/>
              <a:t>support at work </a:t>
            </a:r>
            <a:br>
              <a:rPr lang="en-US" sz="2400" dirty="0"/>
            </a:br>
            <a:r>
              <a:rPr lang="en-US" sz="2400" dirty="0"/>
              <a:t>– current provision is very low</a:t>
            </a:r>
            <a:endParaRPr lang="en-GB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3F7F4C-BA92-3937-F363-EFE4BCB01C4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89471" y="2144589"/>
            <a:ext cx="5693961" cy="3310580"/>
          </a:xfrm>
        </p:spPr>
      </p:pic>
    </p:spTree>
    <p:extLst>
      <p:ext uri="{BB962C8B-B14F-4D97-AF65-F5344CB8AC3E}">
        <p14:creationId xmlns:p14="http://schemas.microsoft.com/office/powerpoint/2010/main" val="3944635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CBE687-3481-38A9-D332-0C15BB30A360}"/>
              </a:ext>
            </a:extLst>
          </p:cNvPr>
          <p:cNvSpPr/>
          <p:nvPr/>
        </p:nvSpPr>
        <p:spPr>
          <a:xfrm>
            <a:off x="7974767" y="6071016"/>
            <a:ext cx="3987384" cy="599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404" y="1529258"/>
            <a:ext cx="3099575" cy="43957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B0FF13-A35B-4CD2-94F3-8C0C742411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28" y="187376"/>
            <a:ext cx="7744919" cy="66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59435"/>
      </p:ext>
    </p:extLst>
  </p:cSld>
  <p:clrMapOvr>
    <a:masterClrMapping/>
  </p:clrMapOvr>
</p:sld>
</file>

<file path=ppt/theme/theme1.xml><?xml version="1.0" encoding="utf-8"?>
<a:theme xmlns:a="http://schemas.openxmlformats.org/drawingml/2006/main" name="CIPD WhiteDottedPatter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Office Theme">
  <a:themeElements>
    <a:clrScheme name="ABF">
      <a:dk1>
        <a:srgbClr val="000000"/>
      </a:dk1>
      <a:lt1>
        <a:srgbClr val="FFFFFF"/>
      </a:lt1>
      <a:dk2>
        <a:srgbClr val="D0043C"/>
      </a:dk2>
      <a:lt2>
        <a:srgbClr val="58676D"/>
      </a:lt2>
      <a:accent1>
        <a:srgbClr val="B7BDC2"/>
      </a:accent1>
      <a:accent2>
        <a:srgbClr val="0EAC98"/>
      </a:accent2>
      <a:accent3>
        <a:srgbClr val="AF1870"/>
      </a:accent3>
      <a:accent4>
        <a:srgbClr val="0A8B32"/>
      </a:accent4>
      <a:accent5>
        <a:srgbClr val="F28A20"/>
      </a:accent5>
      <a:accent6>
        <a:srgbClr val="00A5CE"/>
      </a:accent6>
      <a:hlink>
        <a:srgbClr val="58676D"/>
      </a:hlink>
      <a:folHlink>
        <a:srgbClr val="D0043C"/>
      </a:folHlink>
    </a:clrScheme>
    <a:fontScheme name="ABF them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BF_Presentation.potx" id="{B96091C6-9DAB-4EA3-8C72-1B29CCE0C699}" vid="{CAE8C2E5-C2C2-4AAA-A7DF-DDBBA85C183C}"/>
    </a:ext>
  </a:extLst>
</a:theme>
</file>

<file path=ppt/theme/theme1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IPD Sla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IPD WhitePl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nvestec 4x3 Template">
  <a:themeElements>
    <a:clrScheme name="Custom 7">
      <a:dk1>
        <a:srgbClr val="1D252D"/>
      </a:dk1>
      <a:lt1>
        <a:srgbClr val="FFFFFF"/>
      </a:lt1>
      <a:dk2>
        <a:srgbClr val="FF0000"/>
      </a:dk2>
      <a:lt2>
        <a:srgbClr val="4A4A49"/>
      </a:lt2>
      <a:accent1>
        <a:srgbClr val="929497"/>
      </a:accent1>
      <a:accent2>
        <a:srgbClr val="EDEDED"/>
      </a:accent2>
      <a:accent3>
        <a:srgbClr val="FFFFFF"/>
      </a:accent3>
      <a:accent4>
        <a:srgbClr val="929291"/>
      </a:accent4>
      <a:accent5>
        <a:srgbClr val="B6B6B5"/>
      </a:accent5>
      <a:accent6>
        <a:srgbClr val="DADADA"/>
      </a:accent6>
      <a:hlink>
        <a:srgbClr val="BDBEC0"/>
      </a:hlink>
      <a:folHlink>
        <a:srgbClr val="D5D5D5"/>
      </a:folHlink>
    </a:clrScheme>
    <a:fontScheme name="Lewis Silkin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vestec_Full template v3.pptx" id="{296B17CE-D50A-4617-960C-557784FA0F05}" vid="{572E794A-3B52-4396-9683-722D9436EFA2}"/>
    </a:ext>
  </a:extLst>
</a:theme>
</file>

<file path=ppt/theme/theme6.xml><?xml version="1.0" encoding="utf-8"?>
<a:theme xmlns:a="http://schemas.openxmlformats.org/drawingml/2006/main" name="1_CIPD Whi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Warm template">
      <a:dk1>
        <a:srgbClr val="3D1152"/>
      </a:dk1>
      <a:lt1>
        <a:sysClr val="window" lastClr="FFFFFF"/>
      </a:lt1>
      <a:dk2>
        <a:srgbClr val="3D1152"/>
      </a:dk2>
      <a:lt2>
        <a:srgbClr val="FFFFFF"/>
      </a:lt2>
      <a:accent1>
        <a:srgbClr val="FF4E27"/>
      </a:accent1>
      <a:accent2>
        <a:srgbClr val="CFC1B4"/>
      </a:accent2>
      <a:accent3>
        <a:srgbClr val="3D1152"/>
      </a:accent3>
      <a:accent4>
        <a:srgbClr val="EAE5E0"/>
      </a:accent4>
      <a:accent5>
        <a:srgbClr val="202020"/>
      </a:accent5>
      <a:accent6>
        <a:srgbClr val="FFB701"/>
      </a:accent6>
      <a:hlink>
        <a:srgbClr val="3D1152"/>
      </a:hlink>
      <a:folHlink>
        <a:srgbClr val="3D1152"/>
      </a:folHlink>
    </a:clrScheme>
    <a:fontScheme name="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rm PPT Widescreen-template  -  Read-Only" id="{2D42EE23-A566-4B53-97BB-9BE7770C3CC5}" vid="{E65E7F20-E030-419E-81CB-9AC59A0A7C90}"/>
    </a:ext>
  </a:extLst>
</a:theme>
</file>

<file path=ppt/theme/theme9.xml><?xml version="1.0" encoding="utf-8"?>
<a:theme xmlns:a="http://schemas.openxmlformats.org/drawingml/2006/main" name="1_Office Theme">
  <a:themeElements>
    <a:clrScheme name="Warm template">
      <a:dk1>
        <a:srgbClr val="3D1152"/>
      </a:dk1>
      <a:lt1>
        <a:sysClr val="window" lastClr="FFFFFF"/>
      </a:lt1>
      <a:dk2>
        <a:srgbClr val="3D1152"/>
      </a:dk2>
      <a:lt2>
        <a:srgbClr val="FFFFFF"/>
      </a:lt2>
      <a:accent1>
        <a:srgbClr val="FF4E27"/>
      </a:accent1>
      <a:accent2>
        <a:srgbClr val="CFC1B4"/>
      </a:accent2>
      <a:accent3>
        <a:srgbClr val="3D1152"/>
      </a:accent3>
      <a:accent4>
        <a:srgbClr val="EAE5E0"/>
      </a:accent4>
      <a:accent5>
        <a:srgbClr val="202020"/>
      </a:accent5>
      <a:accent6>
        <a:srgbClr val="FFB701"/>
      </a:accent6>
      <a:hlink>
        <a:srgbClr val="3D1152"/>
      </a:hlink>
      <a:folHlink>
        <a:srgbClr val="3D1152"/>
      </a:folHlink>
    </a:clrScheme>
    <a:fontScheme name="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rm PPT Widescreen-template" id="{8125955F-F564-4118-A278-87C7077743E6}" vid="{C7FC5F3E-D3EB-431F-8E33-2095354C25E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5348032404144EB291CD6E1781DE7F" ma:contentTypeVersion="20" ma:contentTypeDescription="Create a new document." ma:contentTypeScope="" ma:versionID="4b1419c054b7981fc2fa118629f62c0e">
  <xsd:schema xmlns:xsd="http://www.w3.org/2001/XMLSchema" xmlns:xs="http://www.w3.org/2001/XMLSchema" xmlns:p="http://schemas.microsoft.com/office/2006/metadata/properties" xmlns:ns1="http://schemas.microsoft.com/sharepoint/v3" xmlns:ns2="4b609c92-c15c-4699-bf41-54add0c179fe" xmlns:ns3="0825fbd1-6913-49c3-868d-f4f551b0d002" targetNamespace="http://schemas.microsoft.com/office/2006/metadata/properties" ma:root="true" ma:fieldsID="5051998b4b5f059bbcbe261527df9377" ns1:_="" ns2:_="" ns3:_="">
    <xsd:import namespace="http://schemas.microsoft.com/sharepoint/v3"/>
    <xsd:import namespace="4b609c92-c15c-4699-bf41-54add0c179fe"/>
    <xsd:import namespace="0825fbd1-6913-49c3-868d-f4f551b0d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09c92-c15c-4699-bf41-54add0c17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7d20aa-0221-4162-a930-0a2b945759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Date" ma:index="27" nillable="true" ma:displayName="Date 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5fbd1-6913-49c3-868d-f4f551b0d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5509318-c8c0-4a16-9cb4-ec8859797bc5}" ma:internalName="TaxCatchAll" ma:showField="CatchAllData" ma:web="0825fbd1-6913-49c3-868d-f4f551b0d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0825fbd1-6913-49c3-868d-f4f551b0d002" xsi:nil="true"/>
    <_ip_UnifiedCompliancePolicyProperties xmlns="http://schemas.microsoft.com/sharepoint/v3" xsi:nil="true"/>
    <lcf76f155ced4ddcb4097134ff3c332f xmlns="4b609c92-c15c-4699-bf41-54add0c179fe">
      <Terms xmlns="http://schemas.microsoft.com/office/infopath/2007/PartnerControls"/>
    </lcf76f155ced4ddcb4097134ff3c332f>
    <Date xmlns="4b609c92-c15c-4699-bf41-54add0c179fe" xsi:nil="true"/>
  </documentManagement>
</p:properties>
</file>

<file path=customXml/itemProps1.xml><?xml version="1.0" encoding="utf-8"?>
<ds:datastoreItem xmlns:ds="http://schemas.openxmlformats.org/officeDocument/2006/customXml" ds:itemID="{6BB8C827-CB26-450E-848C-C62867C184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7819BA-120D-44B4-9C75-5D59BF332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b609c92-c15c-4699-bf41-54add0c179fe"/>
    <ds:schemaRef ds:uri="0825fbd1-6913-49c3-868d-f4f551b0d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2CD7FC-4E28-47BB-9285-C770616D7768}">
  <ds:schemaRefs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sharepoint/v3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0825fbd1-6913-49c3-868d-f4f551b0d002"/>
    <ds:schemaRef ds:uri="4b609c92-c15c-4699-bf41-54add0c179f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1826</TotalTime>
  <Words>2168</Words>
  <Application>Microsoft Office PowerPoint</Application>
  <PresentationFormat>Widescreen</PresentationFormat>
  <Paragraphs>282</Paragraphs>
  <Slides>39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39</vt:i4>
      </vt:variant>
    </vt:vector>
  </HeadingPairs>
  <TitlesOfParts>
    <vt:vector size="59" baseType="lpstr">
      <vt:lpstr>Arial</vt:lpstr>
      <vt:lpstr>Arial Nova</vt:lpstr>
      <vt:lpstr>Calibri</vt:lpstr>
      <vt:lpstr>Calibri Light</vt:lpstr>
      <vt:lpstr>Century Gothic</vt:lpstr>
      <vt:lpstr>Symbol</vt:lpstr>
      <vt:lpstr>Trebuchet MS</vt:lpstr>
      <vt:lpstr>Wingdings</vt:lpstr>
      <vt:lpstr>CIPD WhiteDottedPattern</vt:lpstr>
      <vt:lpstr>CIPD PurpleDottedPattern</vt:lpstr>
      <vt:lpstr>CIPD SlateDottedPattern</vt:lpstr>
      <vt:lpstr>CIPD WhitePlain</vt:lpstr>
      <vt:lpstr>Investec 4x3 Template</vt:lpstr>
      <vt:lpstr>1_CIPD WhiteDottedPattern</vt:lpstr>
      <vt:lpstr>2_CIPD PurpleDottedPattern</vt:lpstr>
      <vt:lpstr>Office Theme</vt:lpstr>
      <vt:lpstr>1_Office Theme</vt:lpstr>
      <vt:lpstr>2_Office Theme</vt:lpstr>
      <vt:lpstr>Custom Design</vt:lpstr>
      <vt:lpstr>3_Office Theme</vt:lpstr>
      <vt:lpstr>Menstrual health is a workplace issue</vt:lpstr>
      <vt:lpstr>Welcome</vt:lpstr>
      <vt:lpstr>Today’s speakers</vt:lpstr>
      <vt:lpstr>PowerPoint Presentation</vt:lpstr>
      <vt:lpstr>Wellbeing Resources</vt:lpstr>
      <vt:lpstr>PowerPoint Presentation</vt:lpstr>
      <vt:lpstr>PowerPoint Presentation</vt:lpstr>
      <vt:lpstr>Menstruation and menstrual health  support at work  – current provision is very low</vt:lpstr>
      <vt:lpstr>PowerPoint Presentation</vt:lpstr>
      <vt:lpstr>PowerPoint Presentation</vt:lpstr>
      <vt:lpstr>Almost 8 in 10 working women have experienced menstruation symptoms  </vt:lpstr>
      <vt:lpstr> Around half of employees (49%) said they never tell their manager their absence is related to their menstrual cycle  </vt:lpstr>
      <vt:lpstr>Employees want support – but only 12% of organisations provide it   </vt:lpstr>
      <vt:lpstr>Principles to promote good menstrual  health at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Personal stories</vt:lpstr>
      <vt:lpstr>Next Steps </vt:lpstr>
      <vt:lpstr>PowerPoint Presentation</vt:lpstr>
      <vt:lpstr>PowerPoint Presentation</vt:lpstr>
      <vt:lpstr>Wellbeing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Becikova</dc:creator>
  <cp:lastModifiedBy>Kristian Adams</cp:lastModifiedBy>
  <cp:revision>7</cp:revision>
  <dcterms:created xsi:type="dcterms:W3CDTF">2014-12-02T11:31:52Z</dcterms:created>
  <dcterms:modified xsi:type="dcterms:W3CDTF">2023-12-07T13:54:08Z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0x010100ED5348032404144EB291CD6E1781DE7F</vt:lpwstr>
  </property>
  <property fmtid="{D5CDD505-2E9C-101B-9397-08002B2CF9AE}" pid="3" name="MediaServiceImageTags">
    <vt:lpwstr/>
  </property>
</Properties>
</file>